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7" r:id="rId2"/>
    <p:sldId id="279" r:id="rId3"/>
    <p:sldId id="295" r:id="rId4"/>
    <p:sldId id="259" r:id="rId5"/>
    <p:sldId id="260" r:id="rId6"/>
    <p:sldId id="261" r:id="rId7"/>
    <p:sldId id="274" r:id="rId8"/>
    <p:sldId id="275" r:id="rId9"/>
    <p:sldId id="287" r:id="rId10"/>
    <p:sldId id="262" r:id="rId11"/>
    <p:sldId id="281" r:id="rId12"/>
    <p:sldId id="267" r:id="rId13"/>
    <p:sldId id="263" r:id="rId14"/>
    <p:sldId id="276" r:id="rId15"/>
    <p:sldId id="277" r:id="rId16"/>
    <p:sldId id="284" r:id="rId17"/>
    <p:sldId id="285" r:id="rId18"/>
    <p:sldId id="264" r:id="rId19"/>
    <p:sldId id="272" r:id="rId20"/>
    <p:sldId id="271" r:id="rId21"/>
    <p:sldId id="283" r:id="rId22"/>
    <p:sldId id="278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65" r:id="rId31"/>
    <p:sldId id="27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B0"/>
    <a:srgbClr val="FF9900"/>
    <a:srgbClr val="66FF66"/>
    <a:srgbClr val="003399"/>
    <a:srgbClr val="00FF00"/>
    <a:srgbClr val="FFFF00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844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79E-2"/>
          <c:y val="0.25659472422062352"/>
          <c:w val="0.84444444444444455"/>
          <c:h val="0.505995203836930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706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FF0000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5.7654892230755636E-2"/>
                  <c:y val="-0.296302975304378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numFmt formatCode="0%" sourceLinked="0"/>
            <c:spPr>
              <a:noFill/>
              <a:ln w="14137">
                <a:noFill/>
              </a:ln>
            </c:spPr>
            <c:txPr>
              <a:bodyPr/>
              <a:lstStyle/>
              <a:p>
                <a:pPr>
                  <a:defRPr sz="1447" b="1" i="0" u="none" strike="noStrike" baseline="0">
                    <a:solidFill>
                      <a:srgbClr val="00008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</c:v>
                </c:pt>
                <c:pt idx="1">
                  <c:v>58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706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706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706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413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93E-2"/>
          <c:y val="0.25659472422062352"/>
          <c:w val="0.84285714285714286"/>
          <c:h val="0.5035971223021581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814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FF0000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4.0064043718673059E-2"/>
                  <c:y val="-0.291522953371310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numFmt formatCode="0%" sourceLinked="0"/>
            <c:spPr>
              <a:noFill/>
              <a:ln w="16299">
                <a:noFill/>
              </a:ln>
            </c:spPr>
            <c:txPr>
              <a:bodyPr/>
              <a:lstStyle/>
              <a:p>
                <a:pPr>
                  <a:defRPr sz="1668" b="1" i="0" u="none" strike="noStrike" baseline="0">
                    <a:solidFill>
                      <a:srgbClr val="00008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</c:v>
                </c:pt>
                <c:pt idx="1">
                  <c:v>78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814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814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14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2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6902-7313-43AD-8E7A-DAABD96F1FCA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022F8-4D42-4E98-8A53-2D4D140E1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1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22F8-4D42-4E98-8A53-2D4D140E13ED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7AD1EF-C533-4BF2-BCC4-7135958A7A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8E68BA-1143-4308-B0AD-BB31D5A768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B6F24-1DDC-45E9-B8BC-D802BF6C93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F48E65-67C2-4425-A7EF-2236EBDFAE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C01BE1-8B11-45AE-B15E-2681DBA28F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26044F-90F4-45B6-AF4F-22CFC9F662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A40DE8-BE68-4021-8F8C-B7ACA2BE90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7AF0A9-0B9F-4317-8944-696F55A683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FB5352-B6B4-4662-8312-C3D8911EB9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161D73-AE62-47E5-A9CA-D1E052B832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471E9-F298-47BB-9899-4A5ABFAE03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1C8A9E-640D-4C1A-940B-114DEDDBE1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5C87A-2D49-465B-A40B-A5C45CA13A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15B0978-A242-4748-9EC2-65B26A5258A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../../../&#1054;&#1083;&#1100;&#1075;&#1072;%20(&#1082;&#1091;&#1088;&#1089;&#1099;)/&#1082;&#1083;&#1072;&#1089;&#1089;&#1085;&#1086;&#1084;&#1091;%20&#1088;&#1091;&#1082;&#1086;&#1074;&#1086;&#1076;&#1080;&#1090;&#1077;&#1083;&#1102;/&#1085;&#1072;&#1088;&#1082;&#1086;&#1090;&#1072;%2052.1/posled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611188" y="400050"/>
            <a:ext cx="7993062" cy="5976938"/>
            <a:chOff x="385" y="252"/>
            <a:chExt cx="5035" cy="3765"/>
          </a:xfrm>
        </p:grpSpPr>
        <p:pic>
          <p:nvPicPr>
            <p:cNvPr id="3074" name="Picture 2" descr="emblema[1]"/>
            <p:cNvPicPr>
              <a:picLocks noChangeAspect="1" noChangeArrowheads="1"/>
            </p:cNvPicPr>
            <p:nvPr/>
          </p:nvPicPr>
          <p:blipFill>
            <a:blip r:embed="rId2">
              <a:lum contrast="26000"/>
            </a:blip>
            <a:srcRect/>
            <a:stretch>
              <a:fillRect/>
            </a:stretch>
          </p:blipFill>
          <p:spPr bwMode="auto">
            <a:xfrm>
              <a:off x="385" y="252"/>
              <a:ext cx="5035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3424" y="3521"/>
              <a:ext cx="1543" cy="212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572000" cy="518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     </a:t>
            </a:r>
            <a:r>
              <a:rPr lang="en-US" sz="2000" b="1">
                <a:latin typeface="Times New Roman" pitchFamily="18" charset="0"/>
              </a:rPr>
              <a:t>   </a:t>
            </a:r>
            <a:r>
              <a:rPr lang="ru-RU" sz="2400" b="1" i="1">
                <a:solidFill>
                  <a:srgbClr val="FF3300"/>
                </a:solidFill>
                <a:latin typeface="Arial" charset="0"/>
              </a:rPr>
              <a:t>Иркутская область</a:t>
            </a:r>
            <a:r>
              <a:rPr lang="ru-RU" sz="2400" b="1">
                <a:latin typeface="Arial" charset="0"/>
              </a:rPr>
              <a:t> вышла на 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II</a:t>
            </a:r>
            <a:r>
              <a:rPr lang="ru-RU" sz="2400" b="1" u="sng">
                <a:solidFill>
                  <a:srgbClr val="FF3300"/>
                </a:solidFill>
                <a:latin typeface="Arial" charset="0"/>
              </a:rPr>
              <a:t> место</a:t>
            </a:r>
            <a:r>
              <a:rPr lang="ru-RU" sz="2400" b="1">
                <a:latin typeface="Arial" charset="0"/>
              </a:rPr>
              <a:t> в России по</a:t>
            </a:r>
            <a:r>
              <a:rPr lang="en-US" sz="2400" b="1"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употреблению наркотиков .</a:t>
            </a:r>
            <a:br>
              <a:rPr lang="ru-RU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   </a:t>
            </a:r>
            <a:r>
              <a:rPr lang="ru-RU" sz="2400" b="1">
                <a:latin typeface="Arial" charset="0"/>
              </a:rPr>
              <a:t>Сейчас на учете в областном диспансере состоят около </a:t>
            </a:r>
            <a:r>
              <a:rPr lang="ru-RU" sz="2400" b="1" u="sng">
                <a:solidFill>
                  <a:srgbClr val="FF3300"/>
                </a:solidFill>
                <a:latin typeface="Arial" charset="0"/>
              </a:rPr>
              <a:t>восьми тысяч</a:t>
            </a:r>
            <a:r>
              <a:rPr lang="ru-RU" sz="2400" b="1">
                <a:latin typeface="Arial" charset="0"/>
              </a:rPr>
              <a:t> подростков.</a:t>
            </a:r>
            <a:br>
              <a:rPr lang="ru-RU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   </a:t>
            </a:r>
            <a:r>
              <a:rPr lang="ru-RU" sz="2400" b="1">
                <a:latin typeface="Arial" charset="0"/>
              </a:rPr>
              <a:t>Однако специалисты утверждают , что реальное количество наркоманов в </a:t>
            </a:r>
            <a:r>
              <a:rPr lang="ru-RU" sz="2400" b="1" u="sng">
                <a:solidFill>
                  <a:srgbClr val="FF3300"/>
                </a:solidFill>
                <a:latin typeface="Arial" charset="0"/>
              </a:rPr>
              <a:t>10 раз</a:t>
            </a:r>
            <a:r>
              <a:rPr lang="ru-RU" sz="2400" b="1">
                <a:latin typeface="Arial" charset="0"/>
              </a:rPr>
              <a:t> больше.</a:t>
            </a:r>
          </a:p>
          <a:p>
            <a:endParaRPr lang="ru-RU" sz="2400" b="1">
              <a:latin typeface="Arial" charset="0"/>
            </a:endParaRPr>
          </a:p>
        </p:txBody>
      </p:sp>
      <p:pic>
        <p:nvPicPr>
          <p:cNvPr id="15365" name="Picture 5" descr="inje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96975"/>
            <a:ext cx="4049713" cy="2544763"/>
          </a:xfrm>
          <a:noFill/>
          <a:ln/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089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НАРКОМАНИЯ   В   ИРКУТСКОЙ   ОБЛАСТИ</a:t>
            </a:r>
          </a:p>
        </p:txBody>
      </p:sp>
      <p:pic>
        <p:nvPicPr>
          <p:cNvPr id="15372" name="Picture 12" descr="narkota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860800"/>
            <a:ext cx="4032250" cy="2774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1" build="p"/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2"/>
          <p:cNvPicPr>
            <a:picLocks noChangeAspect="1" noChangeArrowheads="1"/>
          </p:cNvPicPr>
          <p:nvPr/>
        </p:nvPicPr>
        <p:blipFill>
          <a:blip r:embed="rId3">
            <a:lum bright="-10000" contrast="52000"/>
          </a:blip>
          <a:srcRect l="960"/>
          <a:stretch>
            <a:fillRect/>
          </a:stretch>
        </p:blipFill>
        <p:spPr bwMode="auto">
          <a:xfrm>
            <a:off x="250825" y="260350"/>
            <a:ext cx="55657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696913" y="2060575"/>
            <a:ext cx="2263775" cy="301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287463" y="2795588"/>
            <a:ext cx="1336675" cy="31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636713" y="6497638"/>
            <a:ext cx="685800" cy="47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836738" y="5567363"/>
            <a:ext cx="1006475" cy="222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187700" y="1730375"/>
            <a:ext cx="1819275" cy="25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825500" y="5919788"/>
            <a:ext cx="1946275" cy="30162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23850" y="6092825"/>
            <a:ext cx="2519363" cy="4445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940425" y="333375"/>
          <a:ext cx="29813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Диаграмма" r:id="rId4" imgW="2991002" imgH="2809951" progId="MSGraph.Chart.8">
                  <p:embed followColorScheme="full"/>
                </p:oleObj>
              </mc:Choice>
              <mc:Fallback>
                <p:oleObj name="Диаграмма" r:id="rId4" imgW="2991002" imgH="2809951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3375"/>
                        <a:ext cx="2981325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5938838" y="2997200"/>
          <a:ext cx="302577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Диаграмма" r:id="rId6" imgW="3381451" imgH="1638300" progId="MSGraph.Chart.8">
                  <p:embed followColorScheme="full"/>
                </p:oleObj>
              </mc:Choice>
              <mc:Fallback>
                <p:oleObj name="Диаграмма" r:id="rId6" imgW="3381451" imgH="16383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2997200"/>
                        <a:ext cx="302577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5940425" y="4724400"/>
          <a:ext cx="30734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Диаграмма" r:id="rId8" imgW="3419551" imgH="1638300" progId="MSGraph.Chart.8">
                  <p:embed followColorScheme="full"/>
                </p:oleObj>
              </mc:Choice>
              <mc:Fallback>
                <p:oleObj name="Диаграмма" r:id="rId8" imgW="3419551" imgH="1638300" progId="MSGraph.Chart.8">
                  <p:embed followColorScheme="full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24400"/>
                        <a:ext cx="307340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289050" y="217488"/>
            <a:ext cx="4897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Arial" charset="0"/>
              </a:rPr>
              <a:t>Газета «Время»  20 ноября 2004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OleChart spid="49162" grpId="0"/>
      <p:bldOleChart spid="49163" grpId="0"/>
      <p:bldOleChart spid="49164" grpId="0"/>
      <p:bldP spid="491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632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НАРКОТИКИ   ВОКРУГ   НАС</a:t>
            </a: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5135563" y="4795499"/>
          <a:ext cx="4284662" cy="226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795499"/>
                        <a:ext cx="4284662" cy="2264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0" y="4652963"/>
            <a:ext cx="4197350" cy="2349500"/>
            <a:chOff x="0" y="2614"/>
            <a:chExt cx="2893" cy="1706"/>
          </a:xfrm>
        </p:grpSpPr>
        <p:graphicFrame>
          <p:nvGraphicFramePr>
            <p:cNvPr id="23" name="Object 28"/>
            <p:cNvGraphicFramePr>
              <a:graphicFrameLocks noChangeAspect="1"/>
            </p:cNvGraphicFramePr>
            <p:nvPr/>
          </p:nvGraphicFramePr>
          <p:xfrm>
            <a:off x="0" y="2676"/>
            <a:ext cx="2893" cy="1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657" y="2614"/>
              <a:ext cx="161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33CC"/>
                  </a:solidFill>
                </a:rPr>
                <a:t>9</a:t>
              </a:r>
              <a:r>
                <a:rPr lang="ru-RU" sz="3200" b="1" dirty="0" smtClean="0">
                  <a:solidFill>
                    <a:srgbClr val="FF33CC"/>
                  </a:solidFill>
                </a:rPr>
                <a:t> «А» </a:t>
              </a:r>
              <a:r>
                <a:rPr lang="ru-RU" sz="3200" b="1" dirty="0">
                  <a:solidFill>
                    <a:srgbClr val="FF33CC"/>
                  </a:solidFill>
                </a:rPr>
                <a:t>класс</a:t>
              </a:r>
            </a:p>
          </p:txBody>
        </p:sp>
      </p:grp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611188" y="1052513"/>
            <a:ext cx="8308975" cy="3060700"/>
            <a:chOff x="340" y="663"/>
            <a:chExt cx="5234" cy="1928"/>
          </a:xfrm>
        </p:grpSpPr>
        <p:graphicFrame>
          <p:nvGraphicFramePr>
            <p:cNvPr id="22" name="Object 27"/>
            <p:cNvGraphicFramePr>
              <a:graphicFrameLocks noChangeAspect="1"/>
            </p:cNvGraphicFramePr>
            <p:nvPr/>
          </p:nvGraphicFramePr>
          <p:xfrm>
            <a:off x="1111" y="663"/>
            <a:ext cx="3538" cy="1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470" y="2024"/>
              <a:ext cx="2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50000"/>
                <a:buFont typeface="Wingdings" pitchFamily="2" charset="2"/>
                <a:buChar char="§"/>
              </a:pPr>
              <a:r>
                <a:rPr lang="ru-RU" sz="2000" b="1">
                  <a:solidFill>
                    <a:srgbClr val="FFFF00"/>
                  </a:solidFill>
                  <a:latin typeface="Arial" charset="0"/>
                </a:rPr>
                <a:t> смогут противостоять</a:t>
              </a: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1791" y="2341"/>
              <a:ext cx="2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50000"/>
                <a:buFont typeface="Wingdings" pitchFamily="2" charset="2"/>
                <a:buChar char="§"/>
              </a:pPr>
              <a:r>
                <a:rPr lang="ru-RU" sz="2000" b="1">
                  <a:solidFill>
                    <a:srgbClr val="00FF00"/>
                  </a:solidFill>
                  <a:latin typeface="Arial" charset="0"/>
                </a:rPr>
                <a:t> не подвержены влиянию</a:t>
              </a: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064" y="663"/>
              <a:ext cx="1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 smtClean="0">
                  <a:solidFill>
                    <a:srgbClr val="FF33CC"/>
                  </a:solidFill>
                </a:rPr>
                <a:t>1</a:t>
              </a:r>
              <a:r>
                <a:rPr lang="en-US" sz="3200" b="1" dirty="0" smtClean="0">
                  <a:solidFill>
                    <a:srgbClr val="FF33CC"/>
                  </a:solidFill>
                </a:rPr>
                <a:t>0</a:t>
              </a:r>
              <a:r>
                <a:rPr lang="ru-RU" sz="3200" b="1" dirty="0" smtClean="0">
                  <a:solidFill>
                    <a:srgbClr val="FF33CC"/>
                  </a:solidFill>
                </a:rPr>
                <a:t> </a:t>
              </a:r>
              <a:r>
                <a:rPr lang="ru-RU" sz="3200" b="1" dirty="0">
                  <a:solidFill>
                    <a:srgbClr val="FF33CC"/>
                  </a:solidFill>
                </a:rPr>
                <a:t>класс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40" y="2024"/>
              <a:ext cx="2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50000"/>
                <a:buFont typeface="Wingdings" pitchFamily="2" charset="2"/>
                <a:buChar char="§"/>
              </a:pP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 подвержены влиянию</a:t>
              </a:r>
            </a:p>
          </p:txBody>
        </p:sp>
      </p:grpSp>
      <p:grpSp>
        <p:nvGrpSpPr>
          <p:cNvPr id="28717" name="Group 45"/>
          <p:cNvGrpSpPr>
            <a:grpSpLocks/>
          </p:cNvGrpSpPr>
          <p:nvPr/>
        </p:nvGrpSpPr>
        <p:grpSpPr bwMode="auto">
          <a:xfrm>
            <a:off x="131763" y="1412875"/>
            <a:ext cx="1979612" cy="1295400"/>
            <a:chOff x="83" y="890"/>
            <a:chExt cx="1247" cy="816"/>
          </a:xfrm>
        </p:grpSpPr>
        <p:sp>
          <p:nvSpPr>
            <p:cNvPr id="28714" name="AutoShape 42"/>
            <p:cNvSpPr>
              <a:spLocks/>
            </p:cNvSpPr>
            <p:nvPr/>
          </p:nvSpPr>
          <p:spPr bwMode="auto">
            <a:xfrm>
              <a:off x="158" y="890"/>
              <a:ext cx="1089" cy="816"/>
            </a:xfrm>
            <a:prstGeom prst="borderCallout2">
              <a:avLst>
                <a:gd name="adj1" fmla="val 8824"/>
                <a:gd name="adj2" fmla="val 104407"/>
                <a:gd name="adj3" fmla="val 8824"/>
                <a:gd name="adj4" fmla="val 131495"/>
                <a:gd name="adj5" fmla="val 25736"/>
                <a:gd name="adj6" fmla="val 160241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8715" name="Text Box 43"/>
            <p:cNvSpPr txBox="1">
              <a:spLocks noChangeArrowheads="1"/>
            </p:cNvSpPr>
            <p:nvPr/>
          </p:nvSpPr>
          <p:spPr bwMode="auto">
            <a:xfrm>
              <a:off x="83" y="935"/>
              <a:ext cx="1247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>
                  <a:solidFill>
                    <a:srgbClr val="003399"/>
                  </a:solidFill>
                  <a:latin typeface="Arial" charset="0"/>
                </a:rPr>
                <a:t>Риск попасть в зависимость от кокаина и других психостимуляторов очень велик</a:t>
              </a:r>
            </a:p>
          </p:txBody>
        </p:sp>
      </p:grpSp>
      <p:grpSp>
        <p:nvGrpSpPr>
          <p:cNvPr id="28721" name="Group 49"/>
          <p:cNvGrpSpPr>
            <a:grpSpLocks/>
          </p:cNvGrpSpPr>
          <p:nvPr/>
        </p:nvGrpSpPr>
        <p:grpSpPr bwMode="auto">
          <a:xfrm>
            <a:off x="7178675" y="1409700"/>
            <a:ext cx="1801813" cy="1295400"/>
            <a:chOff x="4522" y="888"/>
            <a:chExt cx="1135" cy="816"/>
          </a:xfrm>
        </p:grpSpPr>
        <p:sp>
          <p:nvSpPr>
            <p:cNvPr id="28716" name="AutoShape 44"/>
            <p:cNvSpPr>
              <a:spLocks/>
            </p:cNvSpPr>
            <p:nvPr/>
          </p:nvSpPr>
          <p:spPr bwMode="auto">
            <a:xfrm flipH="1">
              <a:off x="4560" y="888"/>
              <a:ext cx="1089" cy="816"/>
            </a:xfrm>
            <a:prstGeom prst="borderCallout2">
              <a:avLst>
                <a:gd name="adj1" fmla="val 8819"/>
                <a:gd name="adj2" fmla="val 104407"/>
                <a:gd name="adj3" fmla="val 8819"/>
                <a:gd name="adj4" fmla="val 125435"/>
                <a:gd name="adj5" fmla="val 30144"/>
                <a:gd name="adj6" fmla="val 14802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8718" name="Text Box 46"/>
            <p:cNvSpPr txBox="1">
              <a:spLocks noChangeArrowheads="1"/>
            </p:cNvSpPr>
            <p:nvPr/>
          </p:nvSpPr>
          <p:spPr bwMode="auto">
            <a:xfrm>
              <a:off x="4522" y="944"/>
              <a:ext cx="113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>
                  <a:solidFill>
                    <a:srgbClr val="003399"/>
                  </a:solidFill>
                  <a:latin typeface="Arial" charset="0"/>
                </a:rPr>
                <a:t>Вероятность попасть в ситуа-цию психической    зависимости - низкая</a:t>
              </a:r>
            </a:p>
          </p:txBody>
        </p:sp>
      </p:grp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3203575" y="4292600"/>
            <a:ext cx="2736850" cy="7302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003399"/>
                </a:solidFill>
                <a:latin typeface="Arial" charset="0"/>
              </a:rPr>
              <a:t>Скорее всего , вы не станете даже экспериментировать с приёмом наркотиков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7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/>
              <a:t>          </a:t>
            </a:r>
          </a:p>
        </p:txBody>
      </p:sp>
      <p:pic>
        <p:nvPicPr>
          <p:cNvPr id="16398" name="Picture 14" descr="i5">
            <a:hlinkClick r:id="rId2" action="ppaction://hlinkfile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1341438"/>
            <a:ext cx="1800225" cy="1439862"/>
          </a:xfrm>
          <a:ln/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3292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ПОСЛЕДСТВИЯ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39750" y="4868863"/>
            <a:ext cx="828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первую очередь наркотики влияют на психику, 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она приводит к духовной деградации и полному физическому истощению организма. 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500563" y="2636838"/>
            <a:ext cx="4500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995738" y="4652963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folHlink"/>
                </a:solidFill>
                <a:latin typeface="Times New Roman" pitchFamily="18" charset="0"/>
              </a:rPr>
              <a:t>   </a:t>
            </a:r>
            <a:endParaRPr lang="ru-RU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6406" name="Picture 22" descr="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63938" y="2997200"/>
            <a:ext cx="1800225" cy="1527175"/>
          </a:xfrm>
          <a:noFill/>
          <a:ln/>
        </p:spPr>
      </p:pic>
      <p:pic>
        <p:nvPicPr>
          <p:cNvPr id="16409" name="Picture 25" descr="16"/>
          <p:cNvPicPr>
            <a:picLocks noChangeAspect="1" noChangeArrowheads="1"/>
          </p:cNvPicPr>
          <p:nvPr/>
        </p:nvPicPr>
        <p:blipFill>
          <a:blip r:embed="rId5">
            <a:lum bright="6000" contrast="20000"/>
          </a:blip>
          <a:srcRect/>
          <a:stretch>
            <a:fillRect/>
          </a:stretch>
        </p:blipFill>
        <p:spPr bwMode="auto">
          <a:xfrm>
            <a:off x="1331913" y="1341438"/>
            <a:ext cx="16367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 descr="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1213" y="1341438"/>
            <a:ext cx="2171700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mo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20713"/>
            <a:ext cx="5040312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9750" y="4652963"/>
            <a:ext cx="8353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</a:rPr>
              <a:t>При употреблении наркотиков 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начинает разлагаться печень, изменяют свою работу почки и вслед за ними начинают разрушаться все органы в организме, </a:t>
            </a:r>
            <a:r>
              <a:rPr lang="ru-RU" sz="2400" b="1">
                <a:solidFill>
                  <a:schemeClr val="folHlink"/>
                </a:solidFill>
                <a:latin typeface="Arial" charset="0"/>
              </a:rPr>
              <a:t>делая употребляющего наркотики инвалидом на всю жизнь.</a:t>
            </a:r>
            <a:r>
              <a:rPr lang="ru-RU" sz="2400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3453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</a:rPr>
              <a:t>Наркоман - раб наркотика; ради него он пойдёт на любую низость и преступление, что рано или поздно приведёт его к смерти.  Даже одного приёма достаточно, чтобы стать "зависимым".</a:t>
            </a:r>
            <a:endParaRPr lang="ru-RU" sz="2400" b="1">
              <a:latin typeface="Arial" charset="0"/>
            </a:endParaRPr>
          </a:p>
        </p:txBody>
      </p:sp>
      <p:pic>
        <p:nvPicPr>
          <p:cNvPr id="40965" name="Picture 5" descr="12"/>
          <p:cNvPicPr>
            <a:picLocks noChangeAspect="1" noChangeArrowheads="1"/>
          </p:cNvPicPr>
          <p:nvPr/>
        </p:nvPicPr>
        <p:blipFill>
          <a:blip r:embed="rId2"/>
          <a:srcRect t="4849" b="4543"/>
          <a:stretch>
            <a:fillRect/>
          </a:stretch>
        </p:blipFill>
        <p:spPr bwMode="auto">
          <a:xfrm>
            <a:off x="755650" y="2349500"/>
            <a:ext cx="3387725" cy="4033838"/>
          </a:xfrm>
          <a:prstGeom prst="rect">
            <a:avLst/>
          </a:prstGeom>
          <a:noFill/>
        </p:spPr>
      </p:pic>
      <p:pic>
        <p:nvPicPr>
          <p:cNvPr id="40966" name="Picture 6" descr="STOP_GRUGS[1]"/>
          <p:cNvPicPr>
            <a:picLocks noChangeAspect="1" noChangeArrowheads="1"/>
          </p:cNvPicPr>
          <p:nvPr/>
        </p:nvPicPr>
        <p:blipFill>
          <a:blip r:embed="rId3">
            <a:lum bright="30000" contrast="16000"/>
          </a:blip>
          <a:srcRect l="9213" r="11339" b="6146"/>
          <a:stretch>
            <a:fillRect/>
          </a:stretch>
        </p:blipFill>
        <p:spPr bwMode="auto">
          <a:xfrm>
            <a:off x="4500563" y="2349500"/>
            <a:ext cx="40909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7175" cy="6858000"/>
          </a:xfrm>
          <a:prstGeom prst="rect">
            <a:avLst/>
          </a:prstGeom>
          <a:noFill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508625" y="476250"/>
            <a:ext cx="33131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</a:rPr>
              <a:t>Средняя продолжительность жизни активного наркомана составляет 3 года. Дети, рождённые от наркоманов, умирают очень быстро, доживая максимум до            4 месяцев. Наркотик губит наше будущее поколение, наших детей, а значит, и будущее всей страны.</a:t>
            </a:r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удо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9650"/>
            <a:ext cx="4032250" cy="2687638"/>
          </a:xfrm>
          <a:prstGeom prst="rect">
            <a:avLst/>
          </a:prstGeom>
          <a:noFill/>
        </p:spPr>
      </p:pic>
      <p:pic>
        <p:nvPicPr>
          <p:cNvPr id="53251" name="Picture 3" descr="урод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343275" cy="5111750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45354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" charset="0"/>
              </a:rPr>
              <a:t>ПОМНИТЕ!</a:t>
            </a:r>
            <a:endParaRPr lang="en-US" sz="3200" b="1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У людей, принимающих наркотики, рождаются дети-уроды или нежизнеспособные дети</a:t>
            </a:r>
            <a:r>
              <a:rPr lang="ru-RU" sz="2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5" name="WordArt 29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49688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ПРИЗНАКИ</a:t>
            </a:r>
          </a:p>
        </p:txBody>
      </p:sp>
      <p:pic>
        <p:nvPicPr>
          <p:cNvPr id="19487" name="Picture 31" descr="vsheu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3816350" cy="2736850"/>
          </a:xfrm>
          <a:prstGeom prst="rect">
            <a:avLst/>
          </a:prstGeom>
          <a:noFill/>
        </p:spPr>
      </p:pic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192588" y="4181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148263" y="1412875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chemeClr val="folHlink"/>
                </a:solidFill>
                <a:latin typeface="Arial" charset="0"/>
              </a:rPr>
              <a:t>Внешние признаки</a:t>
            </a:r>
            <a:endParaRPr lang="ru-RU" sz="4000">
              <a:latin typeface="Arial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1450975" y="3689350"/>
            <a:ext cx="679291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chemeClr val="folHlink"/>
                </a:solidFill>
                <a:latin typeface="Arial" charset="0"/>
              </a:rPr>
              <a:t>Бледность кожи.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Расширенные или суженные зрачки.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Покрасневшие или помутневшие глаза.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Замедленная речь.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Плохая координация движений.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Похудение или прибавка в весе.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Блеск в глазах.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Нарушение пищеварения.</a:t>
            </a:r>
            <a:r>
              <a:rPr lang="ru-RU" sz="2400" b="1">
                <a:solidFill>
                  <a:schemeClr val="folHlink"/>
                </a:solidFill>
              </a:rPr>
              <a:t> </a:t>
            </a:r>
            <a:endParaRPr lang="ru-RU" sz="2400" b="1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1000"/>
                                        <p:tgtEl>
                                          <p:spTgt spid="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 animBg="1"/>
      <p:bldP spid="19489" grpId="0"/>
      <p:bldP spid="194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187450" y="4365625"/>
            <a:ext cx="7345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 Следы от уколов, порезы, синяки.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 Свернутые в трубочку бумажки.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 Маленькие ложечки.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 Капсулы, бутылочки, пузырьки.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 Запахи табачного дыма с примесями </a:t>
            </a:r>
            <a:br>
              <a:rPr lang="ru-RU" sz="2400" b="1">
                <a:solidFill>
                  <a:schemeClr val="folHlink"/>
                </a:solidFill>
                <a:latin typeface="Arial" charset="0"/>
              </a:rPr>
            </a:br>
            <a:r>
              <a:rPr lang="ru-RU" sz="2400" b="1">
                <a:solidFill>
                  <a:schemeClr val="folHlink"/>
                </a:solidFill>
                <a:latin typeface="Arial" charset="0"/>
              </a:rPr>
              <a:t>         запахов трав или синтетики.</a:t>
            </a:r>
            <a:r>
              <a:rPr lang="ru-RU" sz="2400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  <p:pic>
        <p:nvPicPr>
          <p:cNvPr id="34821" name="Picture 5" descr="youngheroinman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4679950" cy="391795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64163" y="1773238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chemeClr val="folHlink"/>
                </a:solidFill>
                <a:latin typeface="Arial" charset="0"/>
              </a:rPr>
              <a:t>Очевидные признаки</a:t>
            </a:r>
            <a:endParaRPr lang="ru-RU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638" y="1700213"/>
            <a:ext cx="3921125" cy="4897437"/>
          </a:xfrm>
          <a:prstGeom prst="rect">
            <a:avLst/>
          </a:prstGeom>
          <a:noFill/>
        </p:spPr>
      </p:pic>
      <p:pic>
        <p:nvPicPr>
          <p:cNvPr id="47115" name="Picture 1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3889375" cy="4897437"/>
          </a:xfrm>
          <a:prstGeom prst="rect">
            <a:avLst/>
          </a:prstGeom>
          <a:noFill/>
        </p:spPr>
      </p:pic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1403350" y="1989138"/>
            <a:ext cx="6284913" cy="4319587"/>
            <a:chOff x="884" y="1253"/>
            <a:chExt cx="3959" cy="2721"/>
          </a:xfrm>
        </p:grpSpPr>
        <p:sp>
          <p:nvSpPr>
            <p:cNvPr id="47109" name="Oval 5"/>
            <p:cNvSpPr>
              <a:spLocks noChangeArrowheads="1"/>
            </p:cNvSpPr>
            <p:nvPr/>
          </p:nvSpPr>
          <p:spPr bwMode="auto">
            <a:xfrm>
              <a:off x="884" y="1253"/>
              <a:ext cx="3959" cy="2721"/>
            </a:xfrm>
            <a:prstGeom prst="ellipse">
              <a:avLst/>
            </a:prstGeom>
            <a:solidFill>
              <a:schemeClr val="folHlink">
                <a:alpha val="77000"/>
              </a:schemeClr>
            </a:solidFill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1202" y="1525"/>
              <a:ext cx="3175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u="sng">
                  <a:solidFill>
                    <a:srgbClr val="FF0000"/>
                  </a:solidFill>
                  <a:latin typeface="Arial" charset="0"/>
                </a:rPr>
                <a:t>Наркомания</a:t>
              </a:r>
              <a:r>
                <a:rPr lang="ru-RU" sz="2000" b="1">
                  <a:solidFill>
                    <a:srgbClr val="754E27"/>
                  </a:solidFill>
                  <a:latin typeface="Arial" charset="0"/>
                </a:rPr>
                <a:t> </a:t>
              </a:r>
              <a:r>
                <a:rPr lang="ru-RU" sz="2000" b="1">
                  <a:solidFill>
                    <a:srgbClr val="003399"/>
                  </a:solidFill>
                  <a:latin typeface="Arial" charset="0"/>
                </a:rPr>
                <a:t>- патологическое                                         влечение к приему наркотических средств. </a:t>
              </a:r>
              <a:br>
                <a:rPr lang="ru-RU" sz="2000" b="1">
                  <a:solidFill>
                    <a:srgbClr val="003399"/>
                  </a:solidFill>
                  <a:latin typeface="Arial" charset="0"/>
                </a:rPr>
              </a:br>
              <a:r>
                <a:rPr lang="ru-RU" sz="2000" b="1">
                  <a:solidFill>
                    <a:srgbClr val="003399"/>
                  </a:solidFill>
                  <a:latin typeface="Arial" charset="0"/>
                </a:rPr>
                <a:t>Термин </a:t>
              </a:r>
              <a:r>
                <a:rPr lang="ru-RU" sz="2000" b="1" i="1">
                  <a:solidFill>
                    <a:srgbClr val="003399"/>
                  </a:solidFill>
                  <a:latin typeface="Arial" charset="0"/>
                </a:rPr>
                <a:t>"наркотик"</a:t>
              </a:r>
              <a:r>
                <a:rPr lang="ru-RU" sz="2000" b="1">
                  <a:solidFill>
                    <a:srgbClr val="003399"/>
                  </a:solidFill>
                  <a:latin typeface="Arial" charset="0"/>
                </a:rPr>
                <a:t> происходит от греческого глагола </a:t>
              </a:r>
              <a:r>
                <a:rPr lang="ru-RU" sz="2000" b="1" i="1">
                  <a:solidFill>
                    <a:srgbClr val="003399"/>
                  </a:solidFill>
                  <a:latin typeface="Arial" charset="0"/>
                </a:rPr>
                <a:t>"narkoo"</a:t>
              </a:r>
              <a:r>
                <a:rPr lang="ru-RU" sz="2000" b="1">
                  <a:solidFill>
                    <a:srgbClr val="003399"/>
                  </a:solidFill>
                  <a:latin typeface="Arial" charset="0"/>
                </a:rPr>
                <a:t>, что означает оцепенеть, сделаться нечувствительным. </a:t>
              </a:r>
              <a:br>
                <a:rPr lang="ru-RU" sz="2000" b="1">
                  <a:solidFill>
                    <a:srgbClr val="003399"/>
                  </a:solidFill>
                  <a:latin typeface="Arial" charset="0"/>
                </a:rPr>
              </a:br>
              <a:r>
                <a:rPr lang="ru-RU" sz="2000" b="1" u="sng">
                  <a:solidFill>
                    <a:srgbClr val="003399"/>
                  </a:solidFill>
                  <a:latin typeface="Arial" charset="0"/>
                </a:rPr>
                <a:t>Основные группы наркотиков:</a:t>
              </a:r>
              <a:r>
                <a:rPr lang="ru-RU" sz="2000" b="1">
                  <a:solidFill>
                    <a:srgbClr val="003399"/>
                  </a:solidFill>
                  <a:latin typeface="Arial" charset="0"/>
                </a:rPr>
                <a:t>      опиаты, психостимуляторы, галлюциногены,   снотворные,      ингаляты.</a:t>
              </a:r>
            </a:p>
          </p:txBody>
        </p:sp>
      </p:grpSp>
      <p:sp>
        <p:nvSpPr>
          <p:cNvPr id="47111" name="WordArt 7"/>
          <p:cNvSpPr>
            <a:spLocks noChangeArrowheads="1" noChangeShapeType="1"/>
          </p:cNvSpPr>
          <p:nvPr/>
        </p:nvSpPr>
        <p:spPr bwMode="auto">
          <a:xfrm>
            <a:off x="395288" y="333375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Arial"/>
                <a:cs typeface="Arial"/>
              </a:rPr>
              <a:t>НАРКОМАНИЯ - ЧТО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03575" y="3357563"/>
            <a:ext cx="5616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Нарастающее безразличие.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Невозможность сосредоточиться.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Болезненная реакция на критику.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Частая и резкая смена настроения.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Смена круга знакомых 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Безобразное отношение к учебе 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Проявление грубости, лени. 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ru-RU" sz="2400">
                <a:solidFill>
                  <a:schemeClr val="folHlink"/>
                </a:solidFill>
                <a:latin typeface="Arial" charset="0"/>
              </a:rPr>
              <a:t> Нарушение сна . </a:t>
            </a:r>
            <a:endParaRPr lang="ru-RU" sz="24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56100" y="1268413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>
                <a:solidFill>
                  <a:schemeClr val="folHlink"/>
                </a:solidFill>
                <a:latin typeface="Arial" charset="0"/>
              </a:rPr>
              <a:t>Изменения   в поведении </a:t>
            </a:r>
          </a:p>
        </p:txBody>
      </p:sp>
      <p:pic>
        <p:nvPicPr>
          <p:cNvPr id="33799" name="Picture 7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894013" cy="439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10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337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luer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56160"/>
              </a:clrFrom>
              <a:clrTo>
                <a:srgbClr val="656160">
                  <a:alpha val="0"/>
                </a:srgbClr>
              </a:clrTo>
            </a:clrChange>
            <a:lum contrast="30000"/>
          </a:blip>
          <a:srcRect l="5194" t="12042" r="4066" b="27426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00" name="Group 20"/>
          <p:cNvGrpSpPr>
            <a:grpSpLocks/>
          </p:cNvGrpSpPr>
          <p:nvPr/>
        </p:nvGrpSpPr>
        <p:grpSpPr bwMode="auto">
          <a:xfrm>
            <a:off x="395288" y="333375"/>
            <a:ext cx="4211637" cy="1368425"/>
            <a:chOff x="249" y="210"/>
            <a:chExt cx="2653" cy="862"/>
          </a:xfrm>
        </p:grpSpPr>
        <p:grpSp>
          <p:nvGrpSpPr>
            <p:cNvPr id="46093" name="Group 13"/>
            <p:cNvGrpSpPr>
              <a:grpSpLocks/>
            </p:cNvGrpSpPr>
            <p:nvPr/>
          </p:nvGrpSpPr>
          <p:grpSpPr bwMode="auto">
            <a:xfrm>
              <a:off x="249" y="210"/>
              <a:ext cx="2653" cy="862"/>
              <a:chOff x="3107" y="845"/>
              <a:chExt cx="2653" cy="862"/>
            </a:xfrm>
          </p:grpSpPr>
          <p:sp>
            <p:nvSpPr>
              <p:cNvPr id="46085" name="Text Box 5"/>
              <p:cNvSpPr txBox="1">
                <a:spLocks noChangeArrowheads="1"/>
              </p:cNvSpPr>
              <p:nvPr/>
            </p:nvSpPr>
            <p:spPr bwMode="auto">
              <a:xfrm>
                <a:off x="4081" y="845"/>
                <a:ext cx="1679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Какие причины могут подтолкнуть ребят попробовать наркотики</a:t>
                </a:r>
                <a:r>
                  <a:rPr lang="en-US" b="1" dirty="0">
                    <a:solidFill>
                      <a:schemeClr val="folHlink"/>
                    </a:solidFill>
                    <a:latin typeface="Arial" charset="0"/>
                  </a:rPr>
                  <a:t>?</a:t>
                </a:r>
                <a:endParaRPr lang="ru-RU" b="1" dirty="0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46090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07" y="845"/>
                <a:ext cx="998" cy="8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66FF66"/>
                      </a:solidFill>
                      <a:round/>
                      <a:headEnd/>
                      <a:tailEnd/>
                    </a:ln>
                    <a:solidFill>
                      <a:srgbClr val="66FF66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p:grpSp>
        <p:sp>
          <p:nvSpPr>
            <p:cNvPr id="4609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67" y="255"/>
              <a:ext cx="227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46101" name="Group 21"/>
          <p:cNvGrpSpPr>
            <a:grpSpLocks/>
          </p:cNvGrpSpPr>
          <p:nvPr/>
        </p:nvGrpSpPr>
        <p:grpSpPr bwMode="auto">
          <a:xfrm>
            <a:off x="4284663" y="981075"/>
            <a:ext cx="4464050" cy="2032000"/>
            <a:chOff x="2699" y="618"/>
            <a:chExt cx="2812" cy="1280"/>
          </a:xfrm>
        </p:grpSpPr>
        <p:grpSp>
          <p:nvGrpSpPr>
            <p:cNvPr id="46092" name="Group 12"/>
            <p:cNvGrpSpPr>
              <a:grpSpLocks/>
            </p:cNvGrpSpPr>
            <p:nvPr/>
          </p:nvGrpSpPr>
          <p:grpSpPr bwMode="auto">
            <a:xfrm>
              <a:off x="2699" y="618"/>
              <a:ext cx="2812" cy="1280"/>
              <a:chOff x="113" y="255"/>
              <a:chExt cx="2812" cy="1280"/>
            </a:xfrm>
          </p:grpSpPr>
          <p:sp>
            <p:nvSpPr>
              <p:cNvPr id="46084" name="Text Box 4"/>
              <p:cNvSpPr txBox="1">
                <a:spLocks noChangeArrowheads="1"/>
              </p:cNvSpPr>
              <p:nvPr/>
            </p:nvSpPr>
            <p:spPr bwMode="auto">
              <a:xfrm>
                <a:off x="1066" y="255"/>
                <a:ext cx="1859" cy="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 Вам предлагают попробовать </a:t>
                </a:r>
                <a:r>
                  <a:rPr lang="ru-RU" b="1" dirty="0" err="1">
                    <a:solidFill>
                      <a:schemeClr val="folHlink"/>
                    </a:solidFill>
                    <a:latin typeface="Arial" charset="0"/>
                  </a:rPr>
                  <a:t>наркоти-ки</a:t>
                </a: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. Назовите     4 – 5 приемов и аргументов, которые можно </a:t>
                </a:r>
                <a:r>
                  <a:rPr lang="ru-RU" b="1" dirty="0" smtClean="0">
                    <a:solidFill>
                      <a:schemeClr val="folHlink"/>
                    </a:solidFill>
                    <a:latin typeface="Arial" charset="0"/>
                  </a:rPr>
                  <a:t>использовать </a:t>
                </a: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для отказа.</a:t>
                </a:r>
              </a:p>
            </p:txBody>
          </p:sp>
          <p:sp>
            <p:nvSpPr>
              <p:cNvPr id="46089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" y="391"/>
                <a:ext cx="953" cy="9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66FF66"/>
                      </a:solidFill>
                      <a:round/>
                      <a:headEnd/>
                      <a:tailEnd/>
                    </a:ln>
                    <a:solidFill>
                      <a:srgbClr val="66FF66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p:grpSp>
        <p:sp>
          <p:nvSpPr>
            <p:cNvPr id="4609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971" y="890"/>
              <a:ext cx="408" cy="6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250825" y="2852738"/>
            <a:ext cx="7994650" cy="1752600"/>
            <a:chOff x="158" y="1797"/>
            <a:chExt cx="5036" cy="1104"/>
          </a:xfrm>
        </p:grpSpPr>
        <p:grpSp>
          <p:nvGrpSpPr>
            <p:cNvPr id="46094" name="Group 14"/>
            <p:cNvGrpSpPr>
              <a:grpSpLocks/>
            </p:cNvGrpSpPr>
            <p:nvPr/>
          </p:nvGrpSpPr>
          <p:grpSpPr bwMode="auto">
            <a:xfrm>
              <a:off x="158" y="1797"/>
              <a:ext cx="5036" cy="1104"/>
              <a:chOff x="158" y="1888"/>
              <a:chExt cx="5036" cy="1104"/>
            </a:xfrm>
          </p:grpSpPr>
          <p:sp>
            <p:nvSpPr>
              <p:cNvPr id="46086" name="Text Box 6"/>
              <p:cNvSpPr txBox="1">
                <a:spLocks noChangeArrowheads="1"/>
              </p:cNvSpPr>
              <p:nvPr/>
            </p:nvSpPr>
            <p:spPr bwMode="auto">
              <a:xfrm>
                <a:off x="1066" y="2069"/>
                <a:ext cx="4128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  Твой друг принимает наркотики.                                     Как тебе вести  себя с ним:</a:t>
                </a:r>
                <a:r>
                  <a:rPr lang="en-US" b="1" dirty="0">
                    <a:solidFill>
                      <a:schemeClr val="folHlink"/>
                    </a:solidFill>
                    <a:latin typeface="Arial" charset="0"/>
                  </a:rPr>
                  <a:t> </a:t>
                </a: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                                                                                                    а) бороться с его привычкой;                                                            б) продолжить общаться с таким, какой он есть;          в) прекратить общение с ним</a:t>
                </a:r>
                <a:r>
                  <a:rPr lang="en-US" b="1" dirty="0">
                    <a:solidFill>
                      <a:schemeClr val="folHlink"/>
                    </a:solidFill>
                    <a:latin typeface="Arial" charset="0"/>
                  </a:rPr>
                  <a:t>?</a:t>
                </a:r>
                <a:r>
                  <a:rPr lang="ru-RU" dirty="0">
                    <a:latin typeface="Arial" charset="0"/>
                  </a:rPr>
                  <a:t> </a:t>
                </a:r>
                <a:endParaRPr lang="ru-RU" dirty="0"/>
              </a:p>
            </p:txBody>
          </p:sp>
          <p:sp>
            <p:nvSpPr>
              <p:cNvPr id="4609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" y="1888"/>
                <a:ext cx="907" cy="10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66FF66"/>
                      </a:solidFill>
                      <a:round/>
                      <a:headEnd/>
                      <a:tailEnd/>
                    </a:ln>
                    <a:solidFill>
                      <a:srgbClr val="66FF66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p:grpSp>
        <p:sp>
          <p:nvSpPr>
            <p:cNvPr id="4609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31" y="1888"/>
              <a:ext cx="408" cy="7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3348038" y="4941888"/>
            <a:ext cx="5256212" cy="1509712"/>
            <a:chOff x="2109" y="3113"/>
            <a:chExt cx="3311" cy="951"/>
          </a:xfrm>
        </p:grpSpPr>
        <p:grpSp>
          <p:nvGrpSpPr>
            <p:cNvPr id="46095" name="Group 15"/>
            <p:cNvGrpSpPr>
              <a:grpSpLocks/>
            </p:cNvGrpSpPr>
            <p:nvPr/>
          </p:nvGrpSpPr>
          <p:grpSpPr bwMode="auto">
            <a:xfrm>
              <a:off x="2109" y="3113"/>
              <a:ext cx="3311" cy="951"/>
              <a:chOff x="2109" y="3113"/>
              <a:chExt cx="3311" cy="951"/>
            </a:xfrm>
          </p:grpSpPr>
          <p:sp>
            <p:nvSpPr>
              <p:cNvPr id="46087" name="Text Box 7"/>
              <p:cNvSpPr txBox="1">
                <a:spLocks noChangeArrowheads="1"/>
              </p:cNvSpPr>
              <p:nvPr/>
            </p:nvSpPr>
            <p:spPr bwMode="auto">
              <a:xfrm>
                <a:off x="2971" y="3113"/>
                <a:ext cx="2449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solidFill>
                      <a:schemeClr val="folHlink"/>
                    </a:solidFill>
                    <a:latin typeface="Arial" charset="0"/>
                  </a:rPr>
                  <a:t> Нужно ли проблемами наркомании заниматься           на государственном уровне  или это проблема самого человека и его близких</a:t>
                </a:r>
                <a:r>
                  <a:rPr lang="en-US" b="1" dirty="0">
                    <a:solidFill>
                      <a:schemeClr val="folHlink"/>
                    </a:solidFill>
                    <a:latin typeface="Arial" charset="0"/>
                  </a:rPr>
                  <a:t>?</a:t>
                </a:r>
                <a:endParaRPr lang="ru-RU" b="1" dirty="0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4608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09" y="3158"/>
                <a:ext cx="862" cy="9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66FF66"/>
                      </a:solidFill>
                      <a:round/>
                      <a:headEnd/>
                      <a:tailEnd/>
                    </a:ln>
                    <a:solidFill>
                      <a:srgbClr val="66FF66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p:grpSp>
        <p:sp>
          <p:nvSpPr>
            <p:cNvPr id="4609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290" y="3203"/>
              <a:ext cx="409" cy="6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pickled monster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688" y="333375"/>
            <a:ext cx="377031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2800" b="1" dirty="0" smtClean="0"/>
          </a:p>
          <a:p>
            <a:pPr>
              <a:lnSpc>
                <a:spcPct val="80000"/>
              </a:lnSpc>
            </a:pPr>
            <a:endParaRPr lang="en-US" altLang="zh-CN" sz="2800" b="1" dirty="0" smtClean="0"/>
          </a:p>
          <a:p>
            <a:pPr>
              <a:lnSpc>
                <a:spcPct val="80000"/>
              </a:lnSpc>
            </a:pPr>
            <a:r>
              <a:rPr lang="ru-RU" altLang="zh-CN" sz="2800" b="1" dirty="0" smtClean="0"/>
              <a:t>Не </a:t>
            </a:r>
            <a:r>
              <a:rPr lang="ru-RU" altLang="zh-CN" sz="2800" b="1" dirty="0"/>
              <a:t>надо избегать «щекотливых» тем, надевать на нас </a:t>
            </a:r>
            <a:r>
              <a:rPr lang="ru-RU" altLang="zh-CN" sz="2800" b="1" dirty="0" err="1"/>
              <a:t>розовые</a:t>
            </a:r>
            <a:r>
              <a:rPr lang="ru-RU" altLang="zh-CN" sz="2800" b="1" dirty="0"/>
              <a:t> очки, делать вид, что плохого в нашей жизни нет, а если есть, то где-то далеко, в другом месте. Пусть все видят, на что идут и какой ценой покупают «кайф», пусть знают, что расплата неминуема – своим здоровьем, счастьем, жизнью своей. И пока ещё не слишком поздно, не безнадёжно, давайте все вместе думать над тем, как восполнить эти зияющие пустоты. Понять. Помочь. Спасти.</a:t>
            </a:r>
            <a:endParaRPr lang="ru-RU" sz="28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ign language Z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932113"/>
            <a:ext cx="4038600" cy="3925887"/>
          </a:xfrm>
          <a:noFill/>
        </p:spPr>
      </p:pic>
      <p:sp>
        <p:nvSpPr>
          <p:cNvPr id="931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038600"/>
            <a:ext cx="9083675" cy="3854450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</a:rPr>
              <a:t>Подумай о себе и своих близких!</a:t>
            </a:r>
          </a:p>
          <a:p>
            <a:r>
              <a:rPr lang="ru-RU" sz="3600" b="1">
                <a:solidFill>
                  <a:srgbClr val="FF0000"/>
                </a:solidFill>
              </a:rPr>
              <a:t>Стоит ли рисковать?</a:t>
            </a:r>
          </a:p>
          <a:p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20484" name="Picture 8" descr="acupun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45354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 descr="hypodermic needl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4622">
            <a:off x="2514600" y="1066800"/>
            <a:ext cx="32400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 descr="J01892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141663"/>
            <a:ext cx="32448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92 -0.11538 L -2.5E-6 -1.1560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6.7052E-6 C -0.06753 0.09895 -0.13489 0.19838 -0.22222 0.2178 C -0.30954 0.23699 -0.53628 0.17849 -0.52378 0.11629 C -0.51128 0.05387 -0.14774 -0.05943 -0.14756 -0.15631 C -0.14739 -0.25319 -0.45989 -0.41365 -0.52222 -0.46498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Новый рисунок (6)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6600">
                <a:solidFill>
                  <a:srgbClr val="FF0000"/>
                </a:solidFill>
              </a:rPr>
              <a:t>Наркоманы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4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Новый рисунок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10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1" name="Rectangle 21"/>
          <p:cNvSpPr>
            <a:spLocks noGrp="1" noChangeArrowheads="1"/>
          </p:cNvSpPr>
          <p:nvPr>
            <p:ph type="subTitle" idx="4294967295"/>
          </p:nvPr>
        </p:nvSpPr>
        <p:spPr>
          <a:xfrm>
            <a:off x="4067175" y="476250"/>
            <a:ext cx="5076825" cy="46815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6600"/>
          </a:p>
          <a:p>
            <a:pPr marL="0" indent="0" algn="ctr">
              <a:buFont typeface="Wingdings" pitchFamily="2" charset="2"/>
              <a:buNone/>
            </a:pPr>
            <a:r>
              <a:rPr lang="ru-RU" sz="6600" b="1">
                <a:solidFill>
                  <a:srgbClr val="FF0000"/>
                </a:solidFill>
              </a:rPr>
              <a:t>Разве это не страшно?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r>
              <a:rPr lang="ru-RU" b="1" dirty="0"/>
              <a:t>Уголовная ответственность за некоторые виды действий с наркотиками наступает с 14 лет.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r>
              <a:rPr lang="ru-RU" b="1" dirty="0"/>
              <a:t>Простая передача наркотика от одного человека другому является преступлением, за которое грозит лишение свободы.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Правовая грамотность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300788" y="5805488"/>
            <a:ext cx="1943100" cy="647700"/>
          </a:xfrm>
          <a:prstGeom prst="chevron">
            <a:avLst>
              <a:gd name="adj" fmla="val 75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3" descr="ag00029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188913"/>
            <a:ext cx="1143000" cy="906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6121400"/>
          </a:xfrm>
        </p:spPr>
        <p:txBody>
          <a:bodyPr/>
          <a:lstStyle/>
          <a:p>
            <a:r>
              <a:rPr lang="ru-RU" b="1" dirty="0"/>
              <a:t>Если ты взял наркотик всего лишь на некоторое время чтобы потом вернуть его назад, это называется хранением без цели сбыта и наказывается лишением свободы на срок до 3 лет.</a:t>
            </a:r>
          </a:p>
          <a:p>
            <a:pPr algn="r"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r>
              <a:rPr lang="ru-RU" b="1" dirty="0"/>
              <a:t>Эти же действия с целью сбыта наказываются лишением свободы сроком от 3 до 7 лет.</a:t>
            </a:r>
          </a:p>
        </p:txBody>
      </p:sp>
      <p:pic>
        <p:nvPicPr>
          <p:cNvPr id="3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000372"/>
            <a:ext cx="949325" cy="1219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4675187"/>
          </a:xfrm>
        </p:spPr>
        <p:txBody>
          <a:bodyPr/>
          <a:lstStyle/>
          <a:p>
            <a:r>
              <a:rPr lang="ru-RU" sz="6000" b="1" dirty="0">
                <a:solidFill>
                  <a:srgbClr val="FF0066"/>
                </a:solidFill>
              </a:rPr>
              <a:t>Помни! </a:t>
            </a:r>
            <a:br>
              <a:rPr lang="ru-RU" sz="6000" b="1" dirty="0">
                <a:solidFill>
                  <a:srgbClr val="FF0066"/>
                </a:solidFill>
              </a:rPr>
            </a:br>
            <a:r>
              <a:rPr lang="ru-RU" sz="6000" b="1" dirty="0"/>
              <a:t>Ты в ответе за </a:t>
            </a:r>
            <a:r>
              <a:rPr lang="ru-RU" sz="6000" b="1" dirty="0">
                <a:solidFill>
                  <a:srgbClr val="FF0066"/>
                </a:solidFill>
              </a:rPr>
              <a:t>своё</a:t>
            </a:r>
            <a:r>
              <a:rPr lang="ru-RU" sz="6000" b="1" dirty="0"/>
              <a:t> </a:t>
            </a:r>
            <a:r>
              <a:rPr lang="ru-RU" sz="6000" b="1" dirty="0">
                <a:solidFill>
                  <a:srgbClr val="FF0066"/>
                </a:solidFill>
              </a:rPr>
              <a:t>благополучие</a:t>
            </a:r>
            <a:r>
              <a:rPr lang="ru-RU" sz="6000" b="1" dirty="0"/>
              <a:t> и </a:t>
            </a:r>
            <a:r>
              <a:rPr lang="ru-RU" sz="6000" b="1" dirty="0">
                <a:solidFill>
                  <a:srgbClr val="FF0066"/>
                </a:solidFill>
              </a:rPr>
              <a:t>благополучие</a:t>
            </a:r>
            <a:r>
              <a:rPr lang="ru-RU" sz="6000" b="1" dirty="0"/>
              <a:t> своих </a:t>
            </a:r>
            <a:r>
              <a:rPr lang="ru-RU" sz="6000" b="1" dirty="0">
                <a:solidFill>
                  <a:srgbClr val="FF0066"/>
                </a:solidFill>
              </a:rPr>
              <a:t>близких!</a:t>
            </a:r>
          </a:p>
        </p:txBody>
      </p:sp>
      <p:pic>
        <p:nvPicPr>
          <p:cNvPr id="3" name="Picture 43" descr="ag0002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66"/>
            <a:ext cx="1143000" cy="906462"/>
          </a:xfrm>
          <a:prstGeom prst="rect">
            <a:avLst/>
          </a:prstGeom>
          <a:noFill/>
        </p:spPr>
      </p:pic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949325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2" name="Picture 12" descr="Halloween costum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228600"/>
            <a:ext cx="4248150" cy="641511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b="1" dirty="0">
                <a:latin typeface="Times New Roman" pitchFamily="18" charset="0"/>
              </a:rPr>
              <a:t>Потребление различных наркотиков – </a:t>
            </a:r>
            <a:r>
              <a:rPr lang="ru-RU" altLang="zh-CN" sz="2400" b="1" dirty="0">
                <a:solidFill>
                  <a:srgbClr val="FF0000"/>
                </a:solidFill>
                <a:latin typeface="Times New Roman" pitchFamily="18" charset="0"/>
              </a:rPr>
              <a:t>наркомания</a:t>
            </a:r>
            <a:r>
              <a:rPr lang="ru-RU" altLang="zh-CN" sz="2400" b="1" dirty="0">
                <a:latin typeface="Times New Roman" pitchFamily="18" charset="0"/>
              </a:rPr>
              <a:t> – настоящий бич во многих странах мира. По данным Всемирной организации </a:t>
            </a:r>
            <a:r>
              <a:rPr lang="ru-RU" altLang="zh-CN" sz="2400" b="1" dirty="0" err="1" smtClean="0">
                <a:latin typeface="Times New Roman" pitchFamily="18" charset="0"/>
              </a:rPr>
              <a:t>здравоохра-нения</a:t>
            </a:r>
            <a:r>
              <a:rPr lang="ru-RU" altLang="zh-CN" sz="2400" b="1" dirty="0">
                <a:latin typeface="Times New Roman" pitchFamily="18" charset="0"/>
              </a:rPr>
              <a:t>, наркотики заняли первое место среди </a:t>
            </a:r>
            <a:r>
              <a:rPr lang="ru-RU" altLang="zh-CN" sz="2400" b="1" dirty="0" err="1" smtClean="0">
                <a:latin typeface="Times New Roman" pitchFamily="18" charset="0"/>
              </a:rPr>
              <a:t>винов-ников</a:t>
            </a:r>
            <a:r>
              <a:rPr lang="ru-RU" altLang="zh-CN" sz="2400" b="1" dirty="0" smtClean="0">
                <a:latin typeface="Times New Roman" pitchFamily="18" charset="0"/>
              </a:rPr>
              <a:t> </a:t>
            </a:r>
            <a:r>
              <a:rPr lang="ru-RU" altLang="zh-CN" sz="2400" b="1" dirty="0">
                <a:latin typeface="Times New Roman" pitchFamily="18" charset="0"/>
              </a:rPr>
              <a:t>преждевременной смерти людей и уже определили </a:t>
            </a:r>
            <a:r>
              <a:rPr lang="ru-RU" altLang="zh-CN" sz="2400" b="1" dirty="0" err="1">
                <a:latin typeface="Times New Roman" pitchFamily="18" charset="0"/>
              </a:rPr>
              <a:t>сердечно-сосудистые</a:t>
            </a:r>
            <a:r>
              <a:rPr lang="ru-RU" altLang="zh-CN" sz="2400" b="1" dirty="0">
                <a:latin typeface="Times New Roman" pitchFamily="18" charset="0"/>
              </a:rPr>
              <a:t> заболевания  и злокачественные опухоли. Во всём мире идёт вал по наркомании среди </a:t>
            </a:r>
            <a:r>
              <a:rPr lang="ru-RU" altLang="zh-CN" sz="2400" b="1" dirty="0" err="1" smtClean="0">
                <a:latin typeface="Times New Roman" pitchFamily="18" charset="0"/>
              </a:rPr>
              <a:t>муж-чин</a:t>
            </a:r>
            <a:r>
              <a:rPr lang="ru-RU" altLang="zh-CN" sz="2400" b="1" dirty="0" smtClean="0">
                <a:latin typeface="Times New Roman" pitchFamily="18" charset="0"/>
              </a:rPr>
              <a:t> </a:t>
            </a:r>
            <a:r>
              <a:rPr lang="ru-RU" altLang="zh-CN" sz="2400" b="1" dirty="0">
                <a:latin typeface="Times New Roman" pitchFamily="18" charset="0"/>
              </a:rPr>
              <a:t>и женщин. За ними втягиваются в этот омут </a:t>
            </a:r>
            <a:r>
              <a:rPr lang="ru-RU" altLang="zh-CN" sz="2400" b="1" dirty="0">
                <a:solidFill>
                  <a:srgbClr val="FF0000"/>
                </a:solidFill>
                <a:latin typeface="Times New Roman" pitchFamily="18" charset="0"/>
              </a:rPr>
              <a:t>юноши, девушки, подростки и даже дети.</a:t>
            </a:r>
            <a:r>
              <a:rPr lang="ru-RU" altLang="zh-CN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pPr algn="r">
              <a:lnSpc>
                <a:spcPct val="90000"/>
              </a:lnSpc>
            </a:pPr>
            <a:endParaRPr lang="ru-RU" sz="24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nelomay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50825" y="404813"/>
            <a:ext cx="40798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56100" y="1577975"/>
            <a:ext cx="47879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«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  <a:t>У кого есть здоровье,           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/>
            </a:r>
            <a:br>
              <a:rPr lang="ru-RU" sz="3200" b="1">
                <a:solidFill>
                  <a:srgbClr val="FFFF66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   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  <a:t>у того есть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  <a:t>надежда.</a:t>
            </a:r>
            <a:br>
              <a:rPr lang="ru-RU" sz="32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</a:b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  <a:t>У кого есть надежда, 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   </a:t>
            </a:r>
            <a:br>
              <a:rPr lang="ru-RU" sz="3200" b="1">
                <a:solidFill>
                  <a:srgbClr val="FFFF66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         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  <a:t>у того есть всё</a:t>
            </a:r>
            <a:r>
              <a:rPr lang="ru-RU" sz="3200" b="1">
                <a:solidFill>
                  <a:srgbClr val="FFFF66"/>
                </a:solidFill>
                <a:latin typeface="Times New Roman" pitchFamily="18" charset="0"/>
              </a:rPr>
              <a:t>».</a:t>
            </a:r>
          </a:p>
          <a:p>
            <a:r>
              <a:rPr lang="ru-RU" sz="2800" b="1">
                <a:solidFill>
                  <a:srgbClr val="FFFF66"/>
                </a:solidFill>
                <a:latin typeface="Times New Roman" pitchFamily="18" charset="0"/>
              </a:rPr>
              <a:t> </a:t>
            </a:r>
          </a:p>
          <a:p>
            <a:r>
              <a:rPr lang="ru-RU" sz="2800" b="1">
                <a:solidFill>
                  <a:srgbClr val="FFFF66"/>
                </a:solidFill>
                <a:latin typeface="Times New Roman" pitchFamily="18" charset="0"/>
              </a:rPr>
              <a:t>           </a:t>
            </a:r>
            <a:r>
              <a:rPr lang="ru-RU" sz="2800" b="1">
                <a:solidFill>
                  <a:srgbClr val="FFFF66"/>
                </a:solidFill>
                <a:latin typeface="Times New Roman" pitchFamily="18" charset="0"/>
                <a:ea typeface="Batang" pitchFamily="18" charset="-127"/>
              </a:rPr>
              <a:t>Восточная  мудрость</a:t>
            </a:r>
            <a:r>
              <a:rPr lang="ru-RU" sz="3200">
                <a:solidFill>
                  <a:srgbClr val="FFFF66"/>
                </a:solidFill>
                <a:latin typeface="Bookman Old Style" pitchFamily="18" charset="0"/>
              </a:rPr>
              <a:t/>
            </a:r>
            <a:br>
              <a:rPr lang="ru-RU" sz="3200">
                <a:solidFill>
                  <a:srgbClr val="FFFF66"/>
                </a:solidFill>
                <a:latin typeface="Bookman Old Style" pitchFamily="18" charset="0"/>
              </a:rPr>
            </a:br>
            <a:endParaRPr lang="ru-RU" sz="3200">
              <a:solidFill>
                <a:srgbClr val="FFFF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руги на воде cop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13787" cy="6389688"/>
          </a:xfrm>
          <a:prstGeom prst="rect">
            <a:avLst/>
          </a:prstGeom>
          <a:noFill/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4572000" y="3357563"/>
            <a:ext cx="4176713" cy="2592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8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tint val="92157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atin typeface="Bookman Old Style"/>
              </a:rPr>
              <a:t>жизнь!</a:t>
            </a: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68313" y="4508500"/>
            <a:ext cx="4248150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381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B4B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выбираю</a:t>
            </a:r>
          </a:p>
        </p:txBody>
      </p:sp>
      <p:pic>
        <p:nvPicPr>
          <p:cNvPr id="32775" name="Picture 7" descr="30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0"/>
            <a:ext cx="3816350" cy="3816350"/>
          </a:xfrm>
          <a:prstGeom prst="rect">
            <a:avLst/>
          </a:prstGeom>
          <a:noFill/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95288" y="476250"/>
            <a:ext cx="3744912" cy="23050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95288" y="404813"/>
            <a:ext cx="3671887" cy="24479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6" grpId="0" animBg="1"/>
      <p:bldP spid="327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6" name="Picture 52" descr="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8000"/>
          </a:blip>
          <a:srcRect/>
          <a:stretch>
            <a:fillRect/>
          </a:stretch>
        </p:blipFill>
        <p:spPr>
          <a:xfrm>
            <a:off x="4140200" y="4868863"/>
            <a:ext cx="1035050" cy="1557337"/>
          </a:xfrm>
          <a:noFill/>
          <a:ln/>
        </p:spPr>
      </p:pic>
      <p:grpSp>
        <p:nvGrpSpPr>
          <p:cNvPr id="11326" name="Group 62"/>
          <p:cNvGrpSpPr>
            <a:grpSpLocks/>
          </p:cNvGrpSpPr>
          <p:nvPr/>
        </p:nvGrpSpPr>
        <p:grpSpPr bwMode="auto">
          <a:xfrm>
            <a:off x="539750" y="260350"/>
            <a:ext cx="8064500" cy="1295400"/>
            <a:chOff x="340" y="164"/>
            <a:chExt cx="5080" cy="816"/>
          </a:xfrm>
        </p:grpSpPr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>
              <a:off x="340" y="164"/>
              <a:ext cx="5080" cy="635"/>
            </a:xfrm>
            <a:prstGeom prst="wedgeRoundRectCallout">
              <a:avLst>
                <a:gd name="adj1" fmla="val 4940"/>
                <a:gd name="adj2" fmla="val 179134"/>
                <a:gd name="adj3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/>
                </a:gs>
                <a:gs pos="100000">
                  <a:schemeClr val="accent2"/>
                </a:gs>
              </a:gsLst>
              <a:lin ang="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425" y="210"/>
              <a:ext cx="4995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i="1" u="sng">
                  <a:solidFill>
                    <a:srgbClr val="FF0000"/>
                  </a:solidFill>
                  <a:latin typeface="Arial" charset="0"/>
                </a:rPr>
                <a:t>Психостимуляторы</a:t>
              </a:r>
              <a:r>
                <a:rPr lang="ru-RU" sz="1600" b="1">
                  <a:solidFill>
                    <a:srgbClr val="000099"/>
                  </a:solidFill>
                  <a:latin typeface="Arial" charset="0"/>
                </a:rPr>
                <a:t>- вещества,стимулирующие центральную нервную систему- кокаин, эфедрин и другие. Сюда же относятся и марихуана, высушенные и измельченные листья конопли, гашиша, смола конопли.</a:t>
              </a:r>
            </a:p>
            <a:p>
              <a:pPr>
                <a:spcBef>
                  <a:spcPct val="50000"/>
                </a:spcBef>
              </a:pPr>
              <a:endParaRPr lang="ru-RU" sz="160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3059113" y="2636838"/>
            <a:ext cx="3024187" cy="1728787"/>
            <a:chOff x="1927" y="1661"/>
            <a:chExt cx="1905" cy="1089"/>
          </a:xfrm>
        </p:grpSpPr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2154" y="1661"/>
              <a:ext cx="1452" cy="1089"/>
            </a:xfrm>
            <a:prstGeom prst="ellipse">
              <a:avLst/>
            </a:prstGeom>
            <a:solidFill>
              <a:schemeClr val="folHlink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1927" y="1888"/>
              <a:ext cx="190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ОСНОВНЫЕ                                       ГРУППЫ   НАРКОТИКОВ</a:t>
              </a:r>
            </a:p>
          </p:txBody>
        </p:sp>
      </p:grp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6156325" y="2349500"/>
            <a:ext cx="2809875" cy="1833563"/>
            <a:chOff x="3833" y="1661"/>
            <a:chExt cx="1815" cy="1092"/>
          </a:xfrm>
        </p:grpSpPr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>
              <a:off x="3833" y="1661"/>
              <a:ext cx="1814" cy="998"/>
            </a:xfrm>
            <a:prstGeom prst="wedgeRoundRectCallout">
              <a:avLst>
                <a:gd name="adj1" fmla="val -78500"/>
                <a:gd name="adj2" fmla="val -22144"/>
                <a:gd name="adj3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/>
                </a:gs>
                <a:gs pos="100000">
                  <a:schemeClr val="accent2"/>
                </a:gs>
              </a:gsLst>
              <a:lin ang="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3833" y="1661"/>
              <a:ext cx="1815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i="1" u="sng">
                  <a:solidFill>
                    <a:srgbClr val="FF0000"/>
                  </a:solidFill>
                  <a:latin typeface="Arial" charset="0"/>
                </a:rPr>
                <a:t>Опиаты </a:t>
              </a:r>
              <a:r>
                <a:rPr lang="ru-RU" sz="1600" b="1">
                  <a:solidFill>
                    <a:srgbClr val="000099"/>
                  </a:solidFill>
                  <a:latin typeface="Arial" charset="0"/>
                </a:rPr>
                <a:t>- вещества, выделяемые из мака и их производные: морфин и кодеин, из морфина синтетически получают героин.</a:t>
              </a:r>
              <a:br>
                <a:rPr lang="ru-RU" sz="1600" b="1">
                  <a:solidFill>
                    <a:srgbClr val="000099"/>
                  </a:solidFill>
                  <a:latin typeface="Arial" charset="0"/>
                </a:rPr>
              </a:br>
              <a:endParaRPr lang="ru-RU" sz="16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11324" name="Group 60"/>
          <p:cNvGrpSpPr>
            <a:grpSpLocks/>
          </p:cNvGrpSpPr>
          <p:nvPr/>
        </p:nvGrpSpPr>
        <p:grpSpPr bwMode="auto">
          <a:xfrm>
            <a:off x="5292725" y="5300663"/>
            <a:ext cx="3600450" cy="1587500"/>
            <a:chOff x="3334" y="3339"/>
            <a:chExt cx="2268" cy="1000"/>
          </a:xfrm>
        </p:grpSpPr>
        <p:sp>
          <p:nvSpPr>
            <p:cNvPr id="11298" name="AutoShape 34"/>
            <p:cNvSpPr>
              <a:spLocks noChangeArrowheads="1"/>
            </p:cNvSpPr>
            <p:nvPr/>
          </p:nvSpPr>
          <p:spPr bwMode="auto">
            <a:xfrm>
              <a:off x="3334" y="3339"/>
              <a:ext cx="2268" cy="862"/>
            </a:xfrm>
            <a:prstGeom prst="wedgeRoundRectCallout">
              <a:avLst>
                <a:gd name="adj1" fmla="val -58157"/>
                <a:gd name="adj2" fmla="val -120648"/>
                <a:gd name="adj3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/>
                </a:gs>
                <a:gs pos="100000">
                  <a:schemeClr val="accent2"/>
                </a:gs>
              </a:gsLst>
              <a:lin ang="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300" name="Text Box 36"/>
            <p:cNvSpPr txBox="1">
              <a:spLocks noChangeArrowheads="1"/>
            </p:cNvSpPr>
            <p:nvPr/>
          </p:nvSpPr>
          <p:spPr bwMode="auto">
            <a:xfrm>
              <a:off x="3379" y="3415"/>
              <a:ext cx="2223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i="1" u="sng">
                  <a:solidFill>
                    <a:srgbClr val="FF0000"/>
                  </a:solidFill>
                  <a:latin typeface="Arial" charset="0"/>
                </a:rPr>
                <a:t>Снотворные </a:t>
              </a:r>
              <a:r>
                <a:rPr lang="ru-RU" sz="1600" b="1">
                  <a:solidFill>
                    <a:srgbClr val="000099"/>
                  </a:solidFill>
                  <a:latin typeface="Arial" charset="0"/>
                </a:rPr>
                <a:t>- безобидные на         первый взгляд лекарства могут развивать привыкание,                                                                                                 как настоящие наркотики.</a:t>
              </a:r>
            </a:p>
            <a:p>
              <a:pPr>
                <a:spcBef>
                  <a:spcPct val="50000"/>
                </a:spcBef>
              </a:pPr>
              <a:endParaRPr lang="ru-RU" sz="160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11325" name="Group 61"/>
          <p:cNvGrpSpPr>
            <a:grpSpLocks/>
          </p:cNvGrpSpPr>
          <p:nvPr/>
        </p:nvGrpSpPr>
        <p:grpSpPr bwMode="auto">
          <a:xfrm>
            <a:off x="250825" y="5157788"/>
            <a:ext cx="3759200" cy="1771650"/>
            <a:chOff x="158" y="3249"/>
            <a:chExt cx="2368" cy="1116"/>
          </a:xfrm>
        </p:grpSpPr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158" y="3249"/>
              <a:ext cx="2359" cy="944"/>
            </a:xfrm>
            <a:prstGeom prst="wedgeRoundRectCallout">
              <a:avLst>
                <a:gd name="adj1" fmla="val 48727"/>
                <a:gd name="adj2" fmla="val -102227"/>
                <a:gd name="adj3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/>
                </a:gs>
                <a:gs pos="100000">
                  <a:schemeClr val="accent2"/>
                </a:gs>
              </a:gsLst>
              <a:lin ang="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167" y="3287"/>
              <a:ext cx="2359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i="1" u="sng">
                  <a:solidFill>
                    <a:srgbClr val="FF0000"/>
                  </a:solidFill>
                  <a:latin typeface="Arial" charset="0"/>
                </a:rPr>
                <a:t>Ингалянты</a:t>
              </a:r>
              <a:r>
                <a:rPr lang="ru-RU" sz="1600" b="1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ru-RU" sz="1600" b="1">
                  <a:solidFill>
                    <a:srgbClr val="000099"/>
                  </a:solidFill>
                  <a:latin typeface="Arial" charset="0"/>
                </a:rPr>
                <a:t>- вещества, которые вводят в организм через дыхательные пути. Это клей, бензин, ацетон и другие, токсические вещества. </a:t>
              </a:r>
            </a:p>
            <a:p>
              <a:pPr>
                <a:spcBef>
                  <a:spcPct val="50000"/>
                </a:spcBef>
              </a:pPr>
              <a:endParaRPr lang="ru-RU" sz="160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11328" name="Group 64"/>
          <p:cNvGrpSpPr>
            <a:grpSpLocks/>
          </p:cNvGrpSpPr>
          <p:nvPr/>
        </p:nvGrpSpPr>
        <p:grpSpPr bwMode="auto">
          <a:xfrm>
            <a:off x="323850" y="2781300"/>
            <a:ext cx="2519363" cy="2089150"/>
            <a:chOff x="204" y="1752"/>
            <a:chExt cx="1587" cy="1316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204" y="1752"/>
              <a:ext cx="1587" cy="1316"/>
            </a:xfrm>
            <a:prstGeom prst="wedgeRoundRectCallout">
              <a:avLst>
                <a:gd name="adj1" fmla="val 71676"/>
                <a:gd name="adj2" fmla="val -27356"/>
                <a:gd name="adj3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/>
                </a:gs>
                <a:gs pos="100000">
                  <a:schemeClr val="accent2"/>
                </a:gs>
              </a:gsLst>
              <a:lin ang="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249" y="1797"/>
              <a:ext cx="1508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 u="sng">
                  <a:solidFill>
                    <a:srgbClr val="FF0000"/>
                  </a:solidFill>
                  <a:latin typeface="Arial" charset="0"/>
                </a:rPr>
                <a:t>Галлюциногены </a:t>
              </a:r>
              <a:r>
                <a:rPr lang="ru-RU" sz="1600" b="1">
                  <a:solidFill>
                    <a:srgbClr val="000099"/>
                  </a:solidFill>
                  <a:latin typeface="Arial" charset="0"/>
                </a:rPr>
                <a:t>- вещества, способные вызывать глубокие изменения психики, что ведет к галлюцинациям.</a:t>
              </a:r>
            </a:p>
          </p:txBody>
        </p:sp>
      </p:grpSp>
      <p:pic>
        <p:nvPicPr>
          <p:cNvPr id="11318" name="Picture 54" descr="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7235825" y="1341438"/>
            <a:ext cx="1511300" cy="852487"/>
          </a:xfrm>
          <a:noFill/>
          <a:ln/>
        </p:spPr>
      </p:pic>
      <p:pic>
        <p:nvPicPr>
          <p:cNvPr id="11320" name="Picture 56" descr="28"/>
          <p:cNvPicPr>
            <a:picLocks noChangeAspect="1" noChangeArrowheads="1"/>
          </p:cNvPicPr>
          <p:nvPr/>
        </p:nvPicPr>
        <p:blipFill>
          <a:blip r:embed="rId5">
            <a:lum contrast="16000"/>
          </a:blip>
          <a:srcRect/>
          <a:stretch>
            <a:fillRect/>
          </a:stretch>
        </p:blipFill>
        <p:spPr bwMode="auto">
          <a:xfrm>
            <a:off x="539750" y="1412875"/>
            <a:ext cx="16557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14" name="Object 5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27313" y="1412875"/>
          <a:ext cx="172878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Точечный рисунок" r:id="rId6" imgW="6542857" imgH="4172532" progId="PBrush">
                  <p:embed/>
                </p:oleObj>
              </mc:Choice>
              <mc:Fallback>
                <p:oleObj name="Точечный рисунок" r:id="rId6" imgW="6542857" imgH="4172532" progId="PBrush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12875"/>
                        <a:ext cx="1728787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2" name="Object 4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019925" y="4221163"/>
          <a:ext cx="18002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Точечный рисунок" r:id="rId8" imgW="6542857" imgH="3428571" progId="PBrush">
                  <p:embed/>
                </p:oleObj>
              </mc:Choice>
              <mc:Fallback>
                <p:oleObj name="Точечный рисунок" r:id="rId8" imgW="6542857" imgH="3428571" progId="PBrush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6000" contrast="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221163"/>
                        <a:ext cx="18002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8" y="4438650"/>
            <a:ext cx="4556125" cy="22050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          </a:t>
            </a:r>
            <a:r>
              <a:rPr lang="ru-RU" sz="1800" b="1" dirty="0" smtClean="0">
                <a:solidFill>
                  <a:schemeClr val="folHlink"/>
                </a:solidFill>
                <a:latin typeface="Arial" charset="0"/>
              </a:rPr>
              <a:t>3) Шахтеры 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Боливии </a:t>
            </a:r>
            <a:r>
              <a:rPr lang="ru-RU" sz="1800" b="1" dirty="0" smtClean="0">
                <a:solidFill>
                  <a:schemeClr val="folHlink"/>
                </a:solidFill>
                <a:latin typeface="Arial" charset="0"/>
              </a:rPr>
              <a:t>издавна получали 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часть жалованья не деньгами, а листьями </a:t>
            </a:r>
            <a:r>
              <a:rPr lang="ru-RU" sz="1800" b="1" dirty="0" err="1" smtClean="0">
                <a:solidFill>
                  <a:schemeClr val="folHlink"/>
                </a:solidFill>
                <a:latin typeface="Arial" charset="0"/>
              </a:rPr>
              <a:t>расте-ния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, содержащего кокаин, которые жевали или курили. Вообще нет такого народа, который не употреблял бы в том или ином    виде наркотические вещества.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1800" dirty="0">
              <a:latin typeface="Arial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4817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ИСТОКИ  НАРКОМАНИИ</a:t>
            </a:r>
          </a:p>
        </p:txBody>
      </p:sp>
      <p:pic>
        <p:nvPicPr>
          <p:cNvPr id="13325" name="Picture 13" descr="coca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356100" y="4581525"/>
            <a:ext cx="43926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132138" y="1268413"/>
            <a:ext cx="6011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веществами, которые теперь называют наркотиками, человек познакомился давно. Древние египтяне готовили из мака снотворное. Они получали опиум и употребляли его, желая уснуть или приглушить боль.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203575" y="2852738"/>
            <a:ext cx="5940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 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Бедуины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отправляясь в дальний переход, запасались </a:t>
            </a:r>
            <a:r>
              <a:rPr lang="ru-RU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бангом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смолой, известной под названием марихуаны или гашиша. Смолу курили, желая снять психическую нагрузку, вызванную однообразным пейзажем пустыни.</a:t>
            </a:r>
          </a:p>
        </p:txBody>
      </p:sp>
      <p:pic>
        <p:nvPicPr>
          <p:cNvPr id="13331" name="Picture 19" descr="soc_25_1_big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00213"/>
            <a:ext cx="2692400" cy="2185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animBg="1"/>
      <p:bldP spid="13328" grpId="0"/>
      <p:bldP spid="133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4643438" cy="5113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00" b="1">
                <a:latin typeface="Times New Roman" pitchFamily="18" charset="0"/>
              </a:rPr>
              <a:t>                                  </a:t>
            </a:r>
            <a:r>
              <a:rPr lang="ru-RU" sz="1800" b="1">
                <a:solidFill>
                  <a:schemeClr val="folHlink"/>
                </a:solidFill>
                <a:latin typeface="Arial" charset="0"/>
              </a:rPr>
              <a:t>Проблема наркомании затрагивает  около </a:t>
            </a:r>
            <a:r>
              <a:rPr lang="ru-RU" sz="1800" b="1" u="sng">
                <a:solidFill>
                  <a:srgbClr val="FF3300"/>
                </a:solidFill>
                <a:latin typeface="Arial" charset="0"/>
              </a:rPr>
              <a:t>30 млн.</a:t>
            </a:r>
            <a:r>
              <a:rPr lang="ru-RU" sz="1800" b="1">
                <a:solidFill>
                  <a:schemeClr val="folHlink"/>
                </a:solidFill>
                <a:latin typeface="Arial" charset="0"/>
              </a:rPr>
              <a:t> человек, то есть практически  </a:t>
            </a:r>
            <a:r>
              <a:rPr lang="ru-RU" sz="1800" b="1" u="sng">
                <a:solidFill>
                  <a:srgbClr val="FF3300"/>
                </a:solidFill>
                <a:latin typeface="Arial" charset="0"/>
              </a:rPr>
              <a:t>каждого пятого</a:t>
            </a:r>
            <a:r>
              <a:rPr lang="ru-RU" sz="1800" b="1">
                <a:solidFill>
                  <a:schemeClr val="folHlink"/>
                </a:solidFill>
                <a:latin typeface="Arial" charset="0"/>
              </a:rPr>
              <a:t> жителя страны.  </a:t>
            </a:r>
          </a:p>
          <a:p>
            <a:pPr>
              <a:buFont typeface="Wingdings" pitchFamily="2" charset="2"/>
              <a:buNone/>
            </a:pPr>
            <a:endParaRPr lang="ru-RU" sz="1800" b="1">
              <a:solidFill>
                <a:schemeClr val="folHlink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chemeClr val="folHlink"/>
                </a:solidFill>
                <a:latin typeface="Arial" charset="0"/>
              </a:rPr>
              <a:t>           Сегодня в России не   осталось ни одного  региона,  где не были бы зафиксированы  случаи употребления наркотиков или их  распространения. </a:t>
            </a:r>
          </a:p>
          <a:p>
            <a:pPr>
              <a:buFont typeface="Wingdings" pitchFamily="2" charset="2"/>
              <a:buNone/>
            </a:pPr>
            <a:endParaRPr lang="ru-RU" sz="1800" b="1">
              <a:solidFill>
                <a:schemeClr val="folHlink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chemeClr val="folHlink"/>
                </a:solidFill>
                <a:latin typeface="Arial" charset="0"/>
              </a:rPr>
              <a:t>            По данным международной организации «Врачи без границ», уже сегодня в России </a:t>
            </a:r>
            <a:r>
              <a:rPr lang="ru-RU" sz="1800" b="1" u="sng">
                <a:solidFill>
                  <a:srgbClr val="FF0000"/>
                </a:solidFill>
                <a:latin typeface="Arial" charset="0"/>
              </a:rPr>
              <a:t>от 3 до 4 млн. </a:t>
            </a:r>
            <a:r>
              <a:rPr lang="ru-RU" sz="1800" b="1">
                <a:latin typeface="Arial" charset="0"/>
              </a:rPr>
              <a:t> наркоманов, а некоторыми специалистами их число оценивается даже выше </a:t>
            </a:r>
            <a:r>
              <a:rPr lang="ru-RU" sz="1800" b="1" u="sng">
                <a:solidFill>
                  <a:srgbClr val="FF0000"/>
                </a:solidFill>
                <a:latin typeface="Arial" charset="0"/>
              </a:rPr>
              <a:t>9 млн.</a:t>
            </a:r>
            <a:r>
              <a:rPr lang="ru-RU" sz="1800" b="1">
                <a:latin typeface="Arial" charset="0"/>
              </a:rPr>
              <a:t> чел.</a:t>
            </a:r>
            <a:endParaRPr lang="ru-RU" sz="600" b="1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4348" name="Picture 12" descr="НАРКОТИКИ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4000" contrast="18000"/>
          </a:blip>
          <a:srcRect/>
          <a:stretch>
            <a:fillRect/>
          </a:stretch>
        </p:blipFill>
        <p:spPr>
          <a:xfrm>
            <a:off x="4787900" y="1989138"/>
            <a:ext cx="4157663" cy="4176712"/>
          </a:xfrm>
          <a:noFill/>
          <a:ln/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2658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НАРКОМАНИЯ   В  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43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33375"/>
            <a:ext cx="2647950" cy="2879725"/>
          </a:xfrm>
          <a:prstGeom prst="rect">
            <a:avLst/>
          </a:prstGeom>
          <a:noFill/>
        </p:spPr>
      </p:pic>
      <p:pic>
        <p:nvPicPr>
          <p:cNvPr id="36871" name="Picture 7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2592388" cy="3429000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76600" y="3500438"/>
            <a:ext cx="53990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Средний возраст приобщения к наркотикам в России составляет </a:t>
            </a:r>
            <a:r>
              <a:rPr lang="ru-RU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15-17 лет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 но участились случаи первичного употребления нарко-тиков детьми </a:t>
            </a:r>
            <a:r>
              <a:rPr lang="ru-RU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11-13 лет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 </a:t>
            </a:r>
            <a:b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Отмечены  и случаи употребле-ния наркотиков детьми </a:t>
            </a:r>
            <a:r>
              <a:rPr lang="ru-RU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6-7 лет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27088" y="404813"/>
            <a:ext cx="4321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Наркомания в России продолжает "молодеть". По последним данным,  </a:t>
            </a:r>
            <a:r>
              <a:rPr lang="ru-RU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более 60 %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наркоманов - люди в  возрасте </a:t>
            </a:r>
            <a:r>
              <a:rPr lang="ru-RU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18-30 лет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 </a:t>
            </a:r>
            <a:r>
              <a:rPr lang="ru-RU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почти 20 % - школьники</a:t>
            </a: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4365625"/>
            <a:ext cx="86042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Именно школы и места массового развлечения молодежи, в первую очередь дискотеки, являются сегодня основными местами распространения наркотиков. За </a:t>
            </a: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 года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наркомания среди детей и подростков выросла </a:t>
            </a: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почти в 6 раз</a:t>
            </a: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37893" name="Picture 5" descr="120040713204739_1-narkotik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0350"/>
            <a:ext cx="5184775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4" name="Picture 10" descr="person holding 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373313"/>
            <a:ext cx="43719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5041900" cy="6684907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800" dirty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ru-RU" altLang="zh-CN" sz="2800" b="1" dirty="0">
                <a:solidFill>
                  <a:srgbClr val="FFFF00"/>
                </a:solidFill>
                <a:latin typeface="Times New Roman" pitchFamily="18" charset="0"/>
              </a:rPr>
              <a:t>Опасен любой </a:t>
            </a:r>
            <a:r>
              <a:rPr lang="ru-RU" altLang="zh-CN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нарко-тик</a:t>
            </a:r>
            <a:r>
              <a:rPr lang="ru-RU" altLang="zh-CN" sz="2800" b="1" dirty="0">
                <a:solidFill>
                  <a:srgbClr val="FFFF00"/>
                </a:solidFill>
                <a:latin typeface="Times New Roman" pitchFamily="18" charset="0"/>
              </a:rPr>
              <a:t>, даже одноразовая его проба. Неизбежно появляется привычка. При отсутствии наркотика человек испытывает мучительное состояние – абстиненцию. Его </a:t>
            </a:r>
            <a:r>
              <a:rPr lang="ru-RU" altLang="zh-CN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пресле-дует</a:t>
            </a:r>
            <a:r>
              <a:rPr lang="ru-RU" altLang="zh-CN" sz="2800" b="1" dirty="0" smtClean="0">
                <a:solidFill>
                  <a:srgbClr val="FFFF00"/>
                </a:solidFill>
                <a:latin typeface="Times New Roman" pitchFamily="18" charset="0"/>
              </a:rPr>
              <a:t>  отчаяние</a:t>
            </a:r>
            <a:r>
              <a:rPr lang="ru-RU" altLang="zh-CN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altLang="zh-CN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беспокой-ство</a:t>
            </a:r>
            <a:r>
              <a:rPr lang="ru-RU" altLang="zh-CN" sz="2800" b="1" dirty="0">
                <a:solidFill>
                  <a:srgbClr val="FFFF00"/>
                </a:solidFill>
                <a:latin typeface="Times New Roman" pitchFamily="18" charset="0"/>
              </a:rPr>
              <a:t>, раздражительность, нетерпение, боли в костях и мышцах; он, как при пытке, страдает от тяжкой бессонницы или кошмарных снов. Приём наркотика прекращает эту муку, но ненадолго.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|2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1327</TotalTime>
  <Words>1163</Words>
  <Application>Microsoft Office PowerPoint</Application>
  <PresentationFormat>Экран (4:3)</PresentationFormat>
  <Paragraphs>106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Течение</vt:lpstr>
      <vt:lpstr>Точечный рисунок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Наркоманы</vt:lpstr>
      <vt:lpstr>Презентация PowerPoint</vt:lpstr>
      <vt:lpstr>Правовая грамотность</vt:lpstr>
      <vt:lpstr>Презентация PowerPoint</vt:lpstr>
      <vt:lpstr>Помни!  Ты в ответе за своё благополучие и благополучие своих близких!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Милешина Нина Ивановна</cp:lastModifiedBy>
  <cp:revision>37</cp:revision>
  <dcterms:created xsi:type="dcterms:W3CDTF">2004-11-01T17:54:03Z</dcterms:created>
  <dcterms:modified xsi:type="dcterms:W3CDTF">2015-10-19T08:45:28Z</dcterms:modified>
</cp:coreProperties>
</file>