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93" r:id="rId2"/>
    <p:sldId id="333" r:id="rId3"/>
    <p:sldId id="334" r:id="rId4"/>
    <p:sldId id="310" r:id="rId5"/>
    <p:sldId id="335" r:id="rId6"/>
    <p:sldId id="336" r:id="rId7"/>
    <p:sldId id="332" r:id="rId8"/>
    <p:sldId id="324" r:id="rId9"/>
    <p:sldId id="325" r:id="rId10"/>
    <p:sldId id="326" r:id="rId11"/>
    <p:sldId id="327" r:id="rId12"/>
    <p:sldId id="330" r:id="rId13"/>
    <p:sldId id="331" r:id="rId14"/>
    <p:sldId id="312" r:id="rId15"/>
    <p:sldId id="322" r:id="rId16"/>
    <p:sldId id="32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C474A-9210-4443-B243-78EB4B7AFB1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7E644-702D-4E68-B913-044F0A401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006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E212E-7120-470F-9395-EAEF96E9063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56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EBA662-D7F5-4A43-A492-E57F263CDFCB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F4E4F17-5CA7-4D7B-9464-C29F2C481E31}" type="slidenum">
              <a:rPr lang="ru-RU" altLang="ru-RU" smtClean="0">
                <a:solidFill>
                  <a:srgbClr val="323232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32323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04715C-DEB3-49B3-A7D2-1647D8752ABE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46F32F-40DE-4406-AE36-A81CD5FC593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A49CECB5-F312-49DB-995C-8588D2CF9AD9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B60EE18-4C7C-4D60-902F-E1C5747CE83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69D4F-7611-49EF-8311-61321F67AD6E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D67772-776D-4046-AE80-9AD084D27A1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984096-3E72-48FF-8192-73CAB9C26C5D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F7C7C5FE-EBD6-4B71-A579-40E4A527A0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FC05D4-3927-49A8-AF63-0F4FA6FF576A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06BEB-1D24-496C-B85A-33AE5CDA13B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055A2F-56FD-4D9B-AFE3-559D25725AE5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6745E6-5D2C-42F1-B5CC-B4A1AF049A0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49BC50-B9F7-4008-B831-E923F918269C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F68B05-0C6B-4DF5-A2E7-9974D061F5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2C489F-12AF-42E8-B073-A8D3FE033CBF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A4158A-4A0F-4C7C-B733-40EC6325771F}" type="slidenum">
              <a:rPr lang="ru-RU" altLang="ru-RU" smtClean="0">
                <a:solidFill>
                  <a:srgbClr val="323232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32323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A72C55-1368-431D-B51C-03B133BEAB4F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75D461-57E7-43B7-B9DD-07FCBC5A82F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519944-61E2-4FDA-ABDC-C633C2501C7B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F54236-DEE3-45BB-B40C-C060F96BC1C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4C272A9-6D2B-4AD6-AE81-35A883D1696D}" type="datetimeFigureOut">
              <a:rPr lang="ru-RU" smtClean="0">
                <a:solidFill>
                  <a:srgbClr val="323232"/>
                </a:solidFill>
              </a:rPr>
              <a:pPr>
                <a:defRPr/>
              </a:pPr>
              <a:t>18.12.2017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32323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B3B74-7218-4F32-82A1-8EF2C3758A95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oscowbooks.ru/image/book/376/w600/i37651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24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ВЫСТАВКА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6584776" cy="4248472"/>
          </a:xfrm>
        </p:spPr>
        <p:txBody>
          <a:bodyPr anchor="ctr"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600" dirty="0">
              <a:cs typeface="Arial" panose="020B0604020202020204" pitchFamily="34" charset="0"/>
            </a:endParaRPr>
          </a:p>
          <a:p>
            <a:endParaRPr lang="ru-RU" sz="9600" dirty="0">
              <a:cs typeface="Arial" panose="020B0604020202020204" pitchFamily="34" charset="0"/>
            </a:endParaRPr>
          </a:p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lvl="0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9F2936"/>
              </a:buClr>
            </a:pPr>
            <a:endParaRPr lang="ru-RU" sz="8000" dirty="0" smtClean="0">
              <a:solidFill>
                <a:srgbClr val="9F293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9F2936"/>
              </a:buClr>
            </a:pPr>
            <a:r>
              <a:rPr lang="ru-RU" sz="8000" dirty="0" smtClean="0">
                <a:solidFill>
                  <a:srgbClr val="9F293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8000" dirty="0" smtClean="0">
                <a:solidFill>
                  <a:srgbClr val="9F293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Республики Мордовия </a:t>
            </a:r>
          </a:p>
          <a:p>
            <a:pPr lvl="0" algn="ctr">
              <a:buClr>
                <a:srgbClr val="FFFFFF">
                  <a:shade val="95000"/>
                </a:srgbClr>
              </a:buClr>
            </a:pPr>
            <a:r>
              <a:rPr lang="ru-RU" sz="8000" dirty="0" smtClean="0">
                <a:solidFill>
                  <a:srgbClr val="9F293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ГАОУДПО </a:t>
            </a:r>
            <a:r>
              <a:rPr lang="ru-RU" sz="8000" dirty="0">
                <a:solidFill>
                  <a:srgbClr val="9F293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Мордовия «</a:t>
            </a:r>
            <a:r>
              <a:rPr lang="ru-RU" sz="8000" dirty="0" smtClean="0">
                <a:solidFill>
                  <a:srgbClr val="9F293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МРЦПКСЗ»</a:t>
            </a:r>
            <a:endParaRPr lang="ru-RU" sz="96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altLang="ru-RU" sz="9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algn="ctr"/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ru-RU" sz="1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обращению с медицинскими отходами»</a:t>
            </a:r>
          </a:p>
          <a:p>
            <a:pPr algn="ctr"/>
            <a:endParaRPr lang="ru-RU" sz="1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  <a:p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20" y="219311"/>
            <a:ext cx="1265237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ersonal computer\Desktop\ДЛЯ ПРЕЗЕНТ\8a531a0fafb68ffdedad150cf844426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5184"/>
            <a:ext cx="190240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36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Журналы учёта отходов в </a:t>
            </a:r>
            <a:br>
              <a:rPr lang="ru-RU" sz="2400" dirty="0" smtClean="0"/>
            </a:br>
            <a:r>
              <a:rPr lang="ru-RU" sz="2400" dirty="0" smtClean="0"/>
              <a:t>медицинском учреждении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6082" name="Picture 2" descr="Журналы учёта отходов в медицинском учреждени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56792"/>
            <a:ext cx="7719392" cy="4765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488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организация вырабатывает небезопасный мусор, она обязана вести его учёт. Для этого существует журнал учёта движения отходов. Медицинские отходы могут представлять опасность заражения населения и окружающей среды. Обязательные и особые требования по учёту и контролю за их движением предусмотрены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СанПином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Если обычная организация ведёт всего один документ по учёту, то медицинское учреждение заполняет три различных журнала, а также обязано иметь документы для подтверждения вывоза мусора. Рассмотрим на примерах, как заполнить каждый журнал учёта отходов - образец можно скачать в конце статьи. В процессе работы лечебного учреждения образуются отходы: бинты, инструменты, шпатели, шприцы, лабораторные вещества, простроченные лекарства и так далее. Ни одна больница или поликлиника не обходится без обязательного учёта такого использованного материала, поскольку подвергается санитарно-эпидемиологическому контролю. Фиксировать движение отработанных инструментов и веществ нужно согласно требованиям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2.1.7.2790-10, утверждённым постановлением N 163 от 09.12.2010.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2200" dirty="0" smtClean="0">
                <a:solidFill>
                  <a:srgbClr val="0070C0"/>
                </a:solidFill>
              </a:rPr>
              <a:t>«Управление медицинскими отходами в учреждениях здравоохранения. Принципы и технологии». Автор - В.Б.Якименко</a:t>
            </a:r>
            <a:endParaRPr lang="ru-RU" sz="2200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www.phs-mt.ru/uploads/images/%D0%92%20%D0%BD%D0%BE%D0%B2%D0%BE%D1%81%D1%82%D0%B8/Oblozka_util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3096344" cy="48245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79912" y="1772816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страницах книги автор рассказывает об истории возникновения проблемы, о классификации медицинских отходов, способах и методах нейтрализации опасных отходов учреждений здравоохранения. Подробно рассмотрены технологии для обезвреживания и обеззараживания отходов, применяемые в мире, их эффективность и безопасность для человека и окружающей среды.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помощью приведенной информации можно выбрать оптимальную технологию и оборудование для организации в учреждении участка по обращению с медицинскими отходами в соответствии с новыми Санитарными правилами и нормативами.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Одно из важных достоинств книги - наличие ряда приложений, в которых приводится полезная для лечебно-профилактических учреждений информация: полный текст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2.1.7.2790-10 «Санитарно-эпидемиологические требования к обращению с медицинскими отходами»; перечень нормативных актов РФ, регулирующих обращение с медицинскими отходами; обязанности должностных лиц по обращению с медицинскими отходами; рекомендации по созданию участка обращения с отходами; примерные расчеты экономической эффективности применения современного оборудования для обеззараживания медицинских отходов в ЛПУ и другая полезная информация.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0070C0"/>
                </a:solidFill>
              </a:rPr>
              <a:t>Обращение с отходами лечебно-профилактических учреждений [Электронный ресурс]: учебное пособие/ Максименко Л.В.— Электрон. текстовые данные.— М.: Российский университет дружбы народов, 2011.— 120 </a:t>
            </a:r>
            <a:r>
              <a:rPr lang="ru-RU" sz="1600" b="0" dirty="0" err="1" smtClean="0">
                <a:solidFill>
                  <a:srgbClr val="0070C0"/>
                </a:solidFill>
              </a:rPr>
              <a:t>c</a:t>
            </a:r>
            <a:r>
              <a:rPr lang="ru-RU" sz="1600" b="0" dirty="0" smtClean="0">
                <a:solidFill>
                  <a:srgbClr val="0070C0"/>
                </a:solidFill>
              </a:rPr>
              <a:t>.</a:t>
            </a:r>
            <a:endParaRPr lang="ru-RU" sz="1600" b="0" dirty="0">
              <a:solidFill>
                <a:srgbClr val="0070C0"/>
              </a:solidFill>
            </a:endParaRPr>
          </a:p>
        </p:txBody>
      </p:sp>
      <p:pic>
        <p:nvPicPr>
          <p:cNvPr id="50180" name="Picture 4" descr="http://www.iprbookshop.ru/assets/images/RUDN/978-5-209-03595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456384" cy="4680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67944" y="1700806"/>
            <a:ext cx="4032448" cy="475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пособии представлены качественная характеристика отходов лечебно-профилактических учреждений (ЛПУ), характеристика их опасности, правила обращения с отходами ЛПУ, в том числе радиоактивными отходами. В особом разделе приводятся документы, разработанные Международной организацией труда как относительно безопасной работы, так и при обращении с отходами в ЛПУ. В пособии учтена специфика преподавания дисциплины для иностранных студентов, обучающихся в российских высших учебных заведениях медицинского профиля, и клинические интересы врачей практического здравоохранения. Подготовлено в соответствии с программой по гигиене, утвержденной Министерством образования и науки РФ, и предназначено для обучающихся по всем медицинским специальностям, а также при повышении квалификации сотрудников учреждений здравоохранения.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		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Требования к сбору медицинских отходов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0" y="1752600"/>
            <a:ext cx="9612313" cy="43434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628800"/>
            <a:ext cx="7560840" cy="465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1.К работе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с медицинскими отходами не допускаются лица моложе 18 лет. Персонал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проходит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предварительные (при приеме на работу) и периодические медицинские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осмотры.  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     </a:t>
            </a:r>
            <a:r>
              <a:rPr lang="ru-RU" sz="1600" dirty="0" smtClean="0">
                <a:latin typeface="Times New Roman"/>
                <a:ea typeface="Times New Roman"/>
              </a:rPr>
              <a:t>2. Персонал </a:t>
            </a:r>
            <a:r>
              <a:rPr lang="ru-RU" sz="1600" dirty="0">
                <a:latin typeface="Times New Roman"/>
                <a:ea typeface="Times New Roman"/>
              </a:rPr>
              <a:t>должен быть привит в соответствии с национальным </a:t>
            </a:r>
            <a:r>
              <a:rPr lang="ru-RU" sz="1600" dirty="0" smtClean="0">
                <a:latin typeface="Times New Roman"/>
                <a:ea typeface="Times New Roman"/>
              </a:rPr>
              <a:t>и региональным </a:t>
            </a:r>
            <a:r>
              <a:rPr lang="ru-RU" sz="1600" dirty="0">
                <a:latin typeface="Times New Roman"/>
                <a:ea typeface="Times New Roman"/>
              </a:rPr>
              <a:t>календарем </a:t>
            </a:r>
            <a:r>
              <a:rPr lang="ru-RU" sz="1600" dirty="0" err="1" smtClean="0">
                <a:latin typeface="Times New Roman"/>
                <a:ea typeface="Times New Roman"/>
              </a:rPr>
              <a:t>пофилактических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прививок. Персонал, не иммунизированный против гепатита B, не допускается к работам по обращению с медицинскими отходами классов Б и </a:t>
            </a:r>
            <a:r>
              <a:rPr lang="ru-RU" sz="1600" dirty="0" smtClean="0">
                <a:latin typeface="Times New Roman"/>
                <a:ea typeface="Times New Roman"/>
              </a:rPr>
              <a:t>В.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3. При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приеме на работу и затем ежегодно персонал проходит обязательный инструктаж по правилам безопасного обращения с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отходами.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     </a:t>
            </a:r>
            <a:r>
              <a:rPr lang="ru-RU" sz="1600" dirty="0" smtClean="0">
                <a:latin typeface="Times New Roman"/>
                <a:ea typeface="Times New Roman"/>
              </a:rPr>
              <a:t>4. Персонал </a:t>
            </a:r>
            <a:r>
              <a:rPr lang="ru-RU" sz="1600" dirty="0">
                <a:latin typeface="Times New Roman"/>
                <a:ea typeface="Times New Roman"/>
              </a:rPr>
              <a:t>должен работать в спецодежде и сменной обуви, в которых не </a:t>
            </a:r>
            <a:r>
              <a:rPr lang="ru-RU" sz="1600" dirty="0" smtClean="0">
                <a:latin typeface="Times New Roman"/>
                <a:ea typeface="Times New Roman"/>
              </a:rPr>
              <a:t>         выходить </a:t>
            </a:r>
            <a:r>
              <a:rPr lang="ru-RU" sz="1600" dirty="0">
                <a:latin typeface="Times New Roman"/>
                <a:ea typeface="Times New Roman"/>
              </a:rPr>
              <a:t>за пределы рабочего помещения. </a:t>
            </a:r>
            <a:r>
              <a:rPr lang="ru-RU" sz="1600" dirty="0" smtClean="0">
                <a:latin typeface="Times New Roman"/>
                <a:ea typeface="Times New Roman"/>
              </a:rPr>
              <a:t>Личную одежду и спецодежду необходимо хранить в разных шкафах.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 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5. Персонал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обеспечивается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средствами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индивидуальной защиты (халаты/комбинезоны, перчатки, маски/респираторы/защитные щитки, специальная обувь, фартуки,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нарукавники. Запрещается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Times New Roman"/>
              </a:rPr>
              <a:t>стирка спецодежды на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дому.</a:t>
            </a:r>
          </a:p>
          <a:p>
            <a:pPr>
              <a:spcAft>
                <a:spcPts val="10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       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6. Сбор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отходов в местах их образования осуществляется в течение рабочей смены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pPr indent="342900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4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72740" y="228600"/>
            <a:ext cx="7393307" cy="9906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сборе медицинских отходов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2648" y="1600200"/>
            <a:ext cx="7415736" cy="52578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вручную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разрушать, разрезать отходы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Б и В,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 использованные системы для внутривенных </a:t>
            </a:r>
            <a:r>
              <a:rPr lang="ru-RU" sz="1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инфузий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целях их обеззараживания; </a:t>
            </a:r>
            <a:endParaRPr lang="ru-RU" sz="1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снимать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вручную иглу со шприца после его использования, надевать колпачок на иглу после инъекции; </a:t>
            </a:r>
            <a:endParaRPr lang="ru-RU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пересыпать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(перегружать) неупакованные отходы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Б и В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одной емкости в другую; </a:t>
            </a:r>
            <a:endParaRPr lang="ru-RU" sz="1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утрамбовывать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отходы классов Б и В; </a:t>
            </a:r>
            <a:endParaRPr lang="ru-RU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осуществлять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операции с отходами без перчаток или необходимых средств индивидуальной защиты и спецодежды;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использовать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мягкую одноразовую упаковку для сбора острого медицинского инструментария и иных острых предметов; </a:t>
            </a:r>
            <a:endParaRPr lang="ru-RU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устанавливать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одноразовые и многоразовые емкости для сбора отходов на расстоянии менее 1 м от нагревательных приборов.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038838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332656"/>
            <a:ext cx="7146375" cy="990600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временного хранения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отходов: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39552" y="1556792"/>
            <a:ext cx="748883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сбор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 в местах их образования осуществляется в течение рабочей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смены;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одноразовых контейнеров для острого инструментария допускается их заполнение в течение 3-х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суток;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хранение (накопление) более 24 часов пищевых отходов, необеззараженных отходов класса Б осуществляется в холодильных или морозильных камерах;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одноразовые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пакеты, используемые для сбора отходов классов Б и В должны обеспечивать возможность безопасного сбора в них не более 10 кг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отходов;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накопление и временное хранение необеззараженных отходов классов Б и В осуществляется раздельно от отходов других классов в специальных помещениях, исключающих доступ посторонних лиц.</a:t>
            </a:r>
          </a:p>
        </p:txBody>
      </p:sp>
    </p:spTree>
    <p:extLst>
      <p:ext uri="{BB962C8B-B14F-4D97-AF65-F5344CB8AC3E}">
        <p14:creationId xmlns:p14="http://schemas.microsoft.com/office/powerpoint/2010/main" xmlns="" val="4059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а: «Санитарно-эпидемиологические требования к обращению с медицинскими отходами. СанПиН 2.1.2790-10»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3744416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980728"/>
            <a:ext cx="35283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2790-10 Медицинские отходы регламентирует практику работы с отходами медицинского и фармацевтического производства. Он был разработан на основе соответствующих законов РФ. Постановление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закрепляет: регламент сбора и временного размещения вредных веществ способы обезвреживания, согласно классу опасности транспортировка к месту захоронения виды переработки или уничтожения Правила обращения с медицинскими отходами обязательны для исполнения во всех ЛПУ, которые занимаются медицинской практикой, проводят диагностику заболеваний и лечение больных, фармакологических предприятиях и аптеках, учреждениях, занятых транспортировкой и захоронением (уничтожением). Данный документ предназначен для граждан, учреждений со статусом юридического лица и ИП, чья деятельность связана с образованием и обращением медицинских отходов.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Руководящие документы по обращению с    	медицинскими    отходами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Санитарно-эпидемиологические требования к организациям, осуществляющим медицинскую деятельность. СанПиН 2.1.3.2630-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Санитарно-эпидемиологические требования к организациям, осуществляющим медицинскую деятельность. СанПиН 2.1.3.2630-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Санитарно-эпидемиологические требования к организациям, осуществляющим медицинскую деятельность. СанПиН 2.1.3.2630-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D:\Рабочие столы\Admin\Рабочий стол\9629d6782955a09f9db086bdb74e92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528392" cy="59766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3968" y="548680"/>
            <a:ext cx="38164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2.1.3.2630-10 устанавливает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обязательные санитарно-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эпидемиологические требования 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обращению (сбору, временному хранению,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обеззараживанию, обезвреживанию,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транспортированию) с отходами, образующимися в организациях при осуществлении медицинской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фармацевтической деятельности, выполнении лечебно-диагностических и оздоровительных процедур (далее- медицинские отходы), а также к размещению, оборудованию и эксплуатации участника по обращению с медицинскими отходами, санитарно-противоэпидемическому режиму работы при обращении с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медицинскими отходами.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219200" y="4959350"/>
            <a:ext cx="7924800" cy="9842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352928" cy="240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26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</a:p>
          <a:p>
            <a:pPr lvl="0" algn="ctr"/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Федеральный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закон №323 – ФЗ «Об основах охраны здоровья граждан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в</a:t>
            </a:r>
          </a:p>
          <a:p>
            <a:pPr lvl="0" algn="ctr"/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Российской Федерации» от 21.11.2011г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lvl="0" algn="ctr"/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zakonprost.ru/img/new/ico-ea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0648"/>
            <a:ext cx="914400" cy="10001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1560" y="2420888"/>
            <a:ext cx="7128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Федеральный закон "Об основах охраны здоровья граждан в Российской Федерации" регулирует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отношения, возникающие в сфере охраны здоровья граждан в РФ, и определяет: правовые, организационные и экономические основы охраны здоровья граждан; права и обязанности человека и гражданина, отдельных групп населения в сфере охраны здоровья, гарантии реализации этих прав; полномочия и ответственность органов государственной власти РФ, органов государственной власти субъектов РФ и органов местного самоуправления в сфере охраны здоровья; права и обязанности медицинских организаций, иных организаций, индивидуальных предпринимателей при осуществлении деятельности в сфере охраны здоровья; права и обязанности медицинских работников и фармацевтических работников.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7795" y="-2198734"/>
            <a:ext cx="7428285" cy="482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610" tIns="63480" rIns="4761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494949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6300" b="0" i="0" u="none" strike="noStrike" cap="none" normalizeH="0" baseline="0" dirty="0" smtClean="0">
              <a:ln>
                <a:noFill/>
              </a:ln>
              <a:solidFill>
                <a:srgbClr val="49494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84848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84848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ПОСТАНОВЛЕНИЕ Правительства РФ от 03.09.2010 N 674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«ОБ УТВЕРЖДЕНИИ ПРАВИЛ УНИЧТОЖЕНИЯ НЕДОБРОКАЧЕСТВЕННЫХ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ЛЕКАРСТВЕННЫХ СРЕДСТВ, ФАЛЬСИФИЦИРОВАННЫХ ЛЕКАРСТВЕННЫХ СРЕДСТВ И КОНТРАФАКТНЫХ ЛЕКАРСТВЕННЫХ СРЕДСТВ"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49494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http://www.zakonprost.ru/img/new/ico-ea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0648"/>
            <a:ext cx="914400" cy="10001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2564904"/>
            <a:ext cx="77768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1.Настоящие Правила определяют порядок уничтожения недоброкачественных лекарственных средств, фальсифицированных лекарственных средств и контрафактных лекарственных средств, за исключением вопросов, связанных с уничтожением наркотических лекарственных средств и 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психотропных лекарственных средств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радиофармацевтических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лекарственных средств.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Недоброкачественные лекарственные средства и (или) фальсифицированные лекарственные средства подлежат изъятию и уничтожению по решению владельца указанных лекарственных средств, решению Федеральной службы по надзору в сфере здравоохранения или решению суда.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Федеральная служба по надзору в сфере здравоохранения в случае выявления фактов ввоза на территорию Российской Федерации или фактов обращения на территории Российской Федерации недоброкачественных лекарственных средств и (или) фальсифицированных лекарственных средств принимает решение, обязывающее владельца указанных лекарственных средств осуществить их изъятие, уничтожение и вывоз в полном объеме с территории Российской Федерации.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УНИЧТОЖЕНИЯ НЕПРИГОДНЫХ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ИСПОЛЬЗОВАНИЮ ВАКЦИН И АНАТОКСИНОВ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УКАЗАНИЯ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 3.3.2.1761-03 от 05 октября 2003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04864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Настоящие методические указания устанавливают требования к уничтожению непригодных к применению вакцин и анатоксинов, предупреждению возможного инфицирования персонала при их обеззараживании, а также исключению возможного контакта посторонних лиц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необезвреженными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препаратами при последующем их удалении на свалки твердых бытовых отходов.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Методические указания предназначены для специалистов органов и учреждений государственной санитарно-эпидемиологической службы, организаций здравоохранения и организаций, осуществляющих производство, хранение и использование медицинских  иммунобиологических препаратов.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медицинских отходов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74674"/>
            <a:ext cx="6246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отходы по степени опасности подразделяются на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классов: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безопасные отходы;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опасные отходы;</a:t>
            </a:r>
          </a:p>
          <a:p>
            <a:pPr lvl="0">
              <a:buClr>
                <a:srgbClr val="9F2936"/>
              </a:buCl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В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опасные отходы;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токсикологически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опасные отходы;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радиактивные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отходы.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организации сбора, обезвреживания, временного хранения и удаления отходов в лечебно-профилактическом учреждении: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В.Г. Акимкин,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Издательство РАМН, Москва, 2004, 84 с.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Бернадинер И.М., Бернадинер М.Н. Обезвреживание опасных отходов: выбор оптимальной технолог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Санитарно-эпидемиологические требования к организации сбора, обезвреживания, временного хранения и удаления отходов в лечебно-профилактическом учрежде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3771900" cy="45704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067944" y="1844823"/>
            <a:ext cx="396044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пособие разработано на основе требований действующих нормативных документов и является практическим руководством по организации сбора, обезвреживания, временного хранения и удаления отходов в лечебно-профилактических учреждениях. Предназначено для организаторов здравоохранения, специалистов центров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госсанэпиднадзора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врачей-эпидемиологов и других должностных лиц лечебно-профилактических учреждений, преподавателей кафедр медико-профилактических факультетов и студентов.</a:t>
            </a:r>
          </a:p>
          <a:p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</a:t>
            </a:r>
            <a:r>
              <a:rPr lang="ru-RU" sz="2400" dirty="0" smtClean="0"/>
              <a:t>Медицинские отходы. Опыт безопасного обращения в Российской Федерации</a:t>
            </a:r>
            <a:endParaRPr lang="ru-RU" sz="2400" dirty="0"/>
          </a:p>
        </p:txBody>
      </p:sp>
      <p:pic>
        <p:nvPicPr>
          <p:cNvPr id="45058" name="Picture 2" descr="https://ozon-st.cdn.ngenix.net/multimedia/10106515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916832"/>
            <a:ext cx="3210664" cy="46531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39952" y="1844824"/>
            <a:ext cx="38884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монографии рассматриваются различные аспекты решения актуальной проблемы современного здравоохранения - обращения с медицинскими отходами в эпоху быстро растущего объема их образования и изменения качественного состава за счет перехода преимущественно к одноразовым расходным материалам и инструментам. Основное внимание уделяется конкретным рекомендациям по выбору оптимальных технологий при создании участков аппаратного обеззараживания медицинских отходов в медицинских учреждениях различного профиля и мощности, а также организации сбора, хранения, вывоза и обезвреживания (утилизации) этого вида опасных в эпидемиологическом отношении отходов. 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Практические рекомендации во многом базируются на результатах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проекта по внедрению инновационных методов обращения с медицинскими отходами в г. Москве (2006-2007 гг.), а также анализе опыта работы участков аппаратного обеззараживания медицинских отходов в медицинских учреждениях  г. Москвы.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Книга рассчитана на медицинских работников, экологов, эпидемиологов, специалистов в области обращения с медицинскими отходами, технологов, работников коммунального хозяйства, студентов медицинских и других профильных учебных заведений.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2526</TotalTime>
  <Words>1268</Words>
  <Application>Microsoft Office PowerPoint</Application>
  <PresentationFormat>Экран (4:3)</PresentationFormat>
  <Paragraphs>135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                      ВИРТУАЛЬНАЯ ВЫСТАВКА</vt:lpstr>
      <vt:lpstr>Слайд 2</vt:lpstr>
      <vt:lpstr>Слайд 3</vt:lpstr>
      <vt:lpstr>                           </vt:lpstr>
      <vt:lpstr>Слайд 5</vt:lpstr>
      <vt:lpstr>Слайд 6</vt:lpstr>
      <vt:lpstr>Классификация медицинских отходов</vt:lpstr>
      <vt:lpstr>Санитарно-эпидемиологические требования к организации сбора, обезвреживания, временного хранения и удаления отходов в лечебно-профилактическом учреждении: В.Г. Акимкин,  Издательство РАМН, Москва, 2004, 84 с.</vt:lpstr>
      <vt:lpstr>           Медицинские отходы. Опыт безопасного обращения в Российской Федерации</vt:lpstr>
      <vt:lpstr>Журналы учёта отходов в  медицинском учреждении </vt:lpstr>
      <vt:lpstr>Слайд 11</vt:lpstr>
      <vt:lpstr> «Управление медицинскими отходами в учреждениях здравоохранения. Принципы и технологии». Автор - В.Б.Якименко</vt:lpstr>
      <vt:lpstr>Обращение с отходами лечебно-профилактических учреждений [Электронный ресурс]: учебное пособие/ Максименко Л.В.— Электрон. текстовые данные.— М.: Российский университет дружбы народов, 2011.— 120 c.</vt:lpstr>
      <vt:lpstr>                                                                                  Требования к сбору медицинских отходов</vt:lpstr>
      <vt:lpstr>При сборе медицинских отходов запрещается:</vt:lpstr>
      <vt:lpstr>Требования к условиям временного хранения медицинских отходов: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Personal computer</dc:creator>
  <cp:lastModifiedBy>user</cp:lastModifiedBy>
  <cp:revision>357</cp:revision>
  <dcterms:created xsi:type="dcterms:W3CDTF">2017-05-16T10:14:33Z</dcterms:created>
  <dcterms:modified xsi:type="dcterms:W3CDTF">2017-12-18T12:13:54Z</dcterms:modified>
</cp:coreProperties>
</file>