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82" r:id="rId22"/>
  </p:sldIdLst>
  <p:sldSz cx="9906000" cy="6858000" type="A4"/>
  <p:notesSz cx="9906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5" d="100"/>
          <a:sy n="155" d="100"/>
        </p:scale>
        <p:origin x="1608" y="1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001F5F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001F5F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4460" y="95027"/>
            <a:ext cx="9157078" cy="6708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3122" y="2073850"/>
            <a:ext cx="4836160" cy="3782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001F5F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172745-C2C8-A365-F808-8238C7E8D6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" y="283"/>
            <a:ext cx="9905181" cy="685743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-533399" y="1976488"/>
            <a:ext cx="9452898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9850" algn="ctr">
              <a:lnSpc>
                <a:spcPct val="100000"/>
              </a:lnSpc>
              <a:spcBef>
                <a:spcPts val="100"/>
              </a:spcBef>
            </a:pPr>
            <a:r>
              <a:rPr sz="40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НАСТАВНИЧЕСТВО</a:t>
            </a:r>
            <a:r>
              <a:rPr lang="ru-RU" sz="40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40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lang="ru-RU" sz="4000" spc="-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40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СФЕРЕ</a:t>
            </a:r>
            <a:r>
              <a:rPr lang="ru-RU" sz="40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40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ЗДРАВООХРАНЕНИЯ</a:t>
            </a:r>
            <a:r>
              <a:rPr lang="ru-RU" sz="40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lang="ru-RU" sz="40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РЕСПУБЛИКИ МОРДОВИЯ</a:t>
            </a:r>
            <a:endParaRPr lang="en-US" sz="40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E1AEF96-78A2-F304-DA87-24FA1908E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" y="283"/>
            <a:ext cx="9905181" cy="6857433"/>
          </a:xfrm>
          <a:prstGeom prst="rect">
            <a:avLst/>
          </a:prstGeom>
        </p:spPr>
      </p:pic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7937" rIns="0" bIns="0" rtlCol="0">
            <a:spAutoFit/>
          </a:bodyPr>
          <a:lstStyle/>
          <a:p>
            <a:pPr marL="238506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О</a:t>
            </a:r>
            <a:r>
              <a:rPr sz="1800" spc="-204" dirty="0"/>
              <a:t> </a:t>
            </a:r>
            <a:r>
              <a:rPr sz="1800" spc="-20" dirty="0"/>
              <a:t>П</a:t>
            </a:r>
            <a:r>
              <a:rPr sz="1800" spc="-204" dirty="0"/>
              <a:t> </a:t>
            </a:r>
            <a:r>
              <a:rPr sz="1800" dirty="0"/>
              <a:t>Л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0" dirty="0"/>
              <a:t> </a:t>
            </a:r>
            <a:r>
              <a:rPr sz="1800" spc="-20" dirty="0"/>
              <a:t>Т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65" dirty="0"/>
              <a:t>  </a:t>
            </a:r>
            <a:r>
              <a:rPr sz="1800" dirty="0"/>
              <a:t>З</a:t>
            </a:r>
            <a:r>
              <a:rPr sz="1800" spc="-200" dirty="0"/>
              <a:t> </a:t>
            </a:r>
            <a:r>
              <a:rPr sz="1800" dirty="0"/>
              <a:t>А</a:t>
            </a:r>
            <a:r>
              <a:rPr sz="1800" spc="65" dirty="0"/>
              <a:t> 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С</a:t>
            </a:r>
            <a:r>
              <a:rPr sz="1800" spc="-200" dirty="0"/>
              <a:t> </a:t>
            </a:r>
            <a:r>
              <a:rPr sz="1800" spc="-20" dirty="0"/>
              <a:t>Т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4" dirty="0"/>
              <a:t> </a:t>
            </a:r>
            <a:r>
              <a:rPr sz="1800" dirty="0"/>
              <a:t>Ч</a:t>
            </a:r>
            <a:r>
              <a:rPr sz="1800" spc="-204" dirty="0"/>
              <a:t> </a:t>
            </a:r>
            <a:r>
              <a:rPr sz="1800" dirty="0"/>
              <a:t>Е</a:t>
            </a:r>
            <a:r>
              <a:rPr sz="1800" spc="-200" dirty="0"/>
              <a:t> </a:t>
            </a:r>
            <a:r>
              <a:rPr sz="1800" dirty="0"/>
              <a:t>С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0" dirty="0"/>
              <a:t> </a:t>
            </a:r>
            <a:r>
              <a:rPr sz="1800" spc="-50" dirty="0"/>
              <a:t>О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1006049" y="855643"/>
            <a:ext cx="8126095" cy="1905"/>
          </a:xfrm>
          <a:custGeom>
            <a:avLst/>
            <a:gdLst/>
            <a:ahLst/>
            <a:cxnLst/>
            <a:rect l="l" t="t" r="r" b="b"/>
            <a:pathLst>
              <a:path w="8126095" h="1905">
                <a:moveTo>
                  <a:pt x="0" y="0"/>
                </a:moveTo>
                <a:lnTo>
                  <a:pt x="8126069" y="1587"/>
                </a:lnTo>
              </a:path>
            </a:pathLst>
          </a:custGeom>
          <a:ln w="12699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16831" y="1230460"/>
            <a:ext cx="9196705" cy="5512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93444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ь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Ф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ь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й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ж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б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з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я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endParaRPr sz="1800">
              <a:latin typeface="Arial"/>
              <a:cs typeface="Arial"/>
            </a:endParaRPr>
          </a:p>
          <a:p>
            <a:pPr marL="12700" marR="8255" indent="-12700" algn="just">
              <a:lnSpc>
                <a:spcPct val="114100"/>
              </a:lnSpc>
              <a:spcBef>
                <a:spcPts val="1260"/>
              </a:spcBef>
              <a:buAutoNum type="arabicPeriod"/>
              <a:tabLst>
                <a:tab pos="160020" algn="l"/>
              </a:tabLst>
            </a:pPr>
            <a:r>
              <a:rPr sz="1400" b="1" u="sng" spc="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	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Вопрос:</a:t>
            </a:r>
            <a:r>
              <a:rPr sz="1400" b="1" u="sng" spc="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может</a:t>
            </a:r>
            <a:r>
              <a:rPr sz="14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ли</a:t>
            </a:r>
            <a:r>
              <a:rPr sz="14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организации</a:t>
            </a:r>
            <a:r>
              <a:rPr sz="14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отсутствовать</a:t>
            </a:r>
            <a:r>
              <a:rPr sz="14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локальный</a:t>
            </a:r>
            <a:r>
              <a:rPr sz="14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нормативный</a:t>
            </a:r>
            <a:r>
              <a:rPr sz="14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акт</a:t>
            </a:r>
            <a:r>
              <a:rPr sz="14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или</a:t>
            </a:r>
            <a:r>
              <a:rPr sz="14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коллективный</a:t>
            </a:r>
            <a:r>
              <a:rPr sz="14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договор,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регулирующий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размеры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условия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выплат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наставничество?</a:t>
            </a:r>
            <a:endParaRPr sz="1400">
              <a:latin typeface="Microsoft Sans Serif"/>
              <a:cs typeface="Microsoft Sans Serif"/>
            </a:endParaRPr>
          </a:p>
          <a:p>
            <a:pPr marL="12700" marR="6350" algn="just">
              <a:lnSpc>
                <a:spcPct val="114100"/>
              </a:lnSpc>
            </a:pP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Ответ:</a:t>
            </a:r>
            <a:r>
              <a:rPr sz="1400" b="1" u="sng" spc="17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система</a:t>
            </a:r>
            <a:r>
              <a:rPr sz="1400" spc="19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оплаты</a:t>
            </a:r>
            <a:r>
              <a:rPr sz="1400" spc="19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труда,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действующая</a:t>
            </a:r>
            <a:r>
              <a:rPr sz="1400" spc="19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у</a:t>
            </a:r>
            <a:r>
              <a:rPr sz="1400" spc="19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работодателя,</a:t>
            </a:r>
            <a:r>
              <a:rPr sz="1400" spc="19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поручающего</a:t>
            </a:r>
            <a:r>
              <a:rPr sz="1400" spc="19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работникам</a:t>
            </a:r>
            <a:r>
              <a:rPr sz="1400" spc="19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работу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наставничеству,</a:t>
            </a:r>
            <a:r>
              <a:rPr sz="1400" spc="4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должна</a:t>
            </a:r>
            <a:r>
              <a:rPr sz="1400" spc="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предусматривать</a:t>
            </a:r>
            <a:r>
              <a:rPr sz="1400" spc="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установление</a:t>
            </a:r>
            <a:r>
              <a:rPr sz="1400" spc="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размеров</a:t>
            </a:r>
            <a:r>
              <a:rPr sz="1400" spc="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4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условий</a:t>
            </a:r>
            <a:r>
              <a:rPr sz="1400" spc="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осуществления</a:t>
            </a:r>
            <a:r>
              <a:rPr sz="1400" spc="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выплат</a:t>
            </a:r>
            <a:r>
              <a:rPr sz="1400" spc="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за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наставничество.</a:t>
            </a:r>
            <a:r>
              <a:rPr sz="1400" spc="6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</a:t>
            </a:r>
            <a:r>
              <a:rPr sz="1400" spc="7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этом</a:t>
            </a:r>
            <a:r>
              <a:rPr sz="1400" spc="7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указанные</a:t>
            </a:r>
            <a:r>
              <a:rPr sz="1400" spc="6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параметры</a:t>
            </a:r>
            <a:r>
              <a:rPr sz="1400" spc="7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осуществления</a:t>
            </a:r>
            <a:r>
              <a:rPr sz="1400" spc="7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таких</a:t>
            </a:r>
            <a:r>
              <a:rPr sz="1400" spc="7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выплат</a:t>
            </a:r>
            <a:r>
              <a:rPr sz="1400" spc="6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могут</a:t>
            </a:r>
            <a:r>
              <a:rPr sz="1400" spc="7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устанавливаться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коллективными</a:t>
            </a:r>
            <a:r>
              <a:rPr sz="1400" spc="11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договорами,</a:t>
            </a:r>
            <a:r>
              <a:rPr sz="1400" spc="114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соглашениями,</a:t>
            </a:r>
            <a:r>
              <a:rPr sz="1400" spc="114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локальными</a:t>
            </a:r>
            <a:r>
              <a:rPr sz="1400" spc="114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нормативными</a:t>
            </a:r>
            <a:r>
              <a:rPr sz="1400" spc="114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актами</a:t>
            </a:r>
            <a:r>
              <a:rPr sz="1400" spc="114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(письмо</a:t>
            </a:r>
            <a:r>
              <a:rPr sz="1400" spc="114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Роструда</a:t>
            </a:r>
            <a:r>
              <a:rPr sz="1400" spc="114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от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07.05.2025</a:t>
            </a:r>
            <a:r>
              <a:rPr sz="14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N</a:t>
            </a:r>
            <a:r>
              <a:rPr sz="14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ПГ/08382-6-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1).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400">
              <a:latin typeface="Microsoft Sans Serif"/>
              <a:cs typeface="Microsoft Sans Serif"/>
            </a:endParaRPr>
          </a:p>
          <a:p>
            <a:pPr marL="12700" marR="5715" indent="-12700">
              <a:lnSpc>
                <a:spcPct val="114100"/>
              </a:lnSpc>
              <a:buAutoNum type="arabicPeriod" startAt="2"/>
              <a:tabLst>
                <a:tab pos="160020" algn="l"/>
              </a:tabLst>
            </a:pPr>
            <a:r>
              <a:rPr sz="1400" b="1" u="sng" spc="-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	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Вопрос:</a:t>
            </a:r>
            <a:r>
              <a:rPr sz="1400" b="1" u="sng" spc="-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выплата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наставничество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относится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стимулирующим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или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компенсационным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выплатам?</a:t>
            </a:r>
            <a:r>
              <a:rPr sz="1400" spc="5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Ответ:</a:t>
            </a:r>
            <a:r>
              <a:rPr sz="1400" b="1" u="sng" spc="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полагаем,</a:t>
            </a:r>
            <a:r>
              <a:rPr sz="14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что</a:t>
            </a:r>
            <a:r>
              <a:rPr sz="14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выплата</a:t>
            </a:r>
            <a:r>
              <a:rPr sz="14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</a:t>
            </a:r>
            <a:r>
              <a:rPr sz="14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наставничество</a:t>
            </a:r>
            <a:r>
              <a:rPr sz="14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относится</a:t>
            </a:r>
            <a:r>
              <a:rPr sz="14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выплатам</a:t>
            </a:r>
            <a:r>
              <a:rPr sz="14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стимулирующего</a:t>
            </a:r>
            <a:r>
              <a:rPr sz="14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характера, 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поскольку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устанавливается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целях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материального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поощрения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работника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выполнение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им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дополнительной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функции</a:t>
            </a:r>
            <a:r>
              <a:rPr sz="1400" spc="4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400" spc="4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оказанию</a:t>
            </a:r>
            <a:r>
              <a:rPr sz="1400" spc="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другому</a:t>
            </a:r>
            <a:r>
              <a:rPr sz="1400" spc="4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работнику</a:t>
            </a:r>
            <a:r>
              <a:rPr sz="1400" spc="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помощи</a:t>
            </a:r>
            <a:r>
              <a:rPr sz="1400" spc="4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4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профессиональном</a:t>
            </a:r>
            <a:r>
              <a:rPr sz="1400" spc="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развитии</a:t>
            </a:r>
            <a:r>
              <a:rPr sz="1400" spc="4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(письмо</a:t>
            </a:r>
            <a:r>
              <a:rPr sz="1400" spc="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Роструда</a:t>
            </a:r>
            <a:r>
              <a:rPr sz="1400" spc="4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от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06.05.2025</a:t>
            </a:r>
            <a:r>
              <a:rPr sz="14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N</a:t>
            </a:r>
            <a:r>
              <a:rPr sz="14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ПГ/08383-6-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1).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95"/>
              </a:spcBef>
              <a:buClr>
                <a:srgbClr val="001F5F"/>
              </a:buClr>
              <a:buFont typeface="Arial"/>
              <a:buAutoNum type="arabicPeriod" startAt="2"/>
            </a:pPr>
            <a:endParaRPr sz="1400">
              <a:latin typeface="Microsoft Sans Serif"/>
              <a:cs typeface="Microsoft Sans Serif"/>
            </a:endParaRPr>
          </a:p>
          <a:p>
            <a:pPr marL="12700" marR="5080" indent="-12700" algn="just">
              <a:lnSpc>
                <a:spcPct val="114100"/>
              </a:lnSpc>
              <a:buAutoNum type="arabicPeriod" startAt="2"/>
              <a:tabLst>
                <a:tab pos="160020" algn="l"/>
              </a:tabLst>
            </a:pP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	 Вопрос:</a:t>
            </a:r>
            <a:r>
              <a:rPr sz="1400" b="1" u="sng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можно</a:t>
            </a:r>
            <a:r>
              <a:rPr sz="14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ли</a:t>
            </a:r>
            <a:r>
              <a:rPr sz="14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</a:t>
            </a:r>
            <a:r>
              <a:rPr sz="14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поручении</a:t>
            </a:r>
            <a:r>
              <a:rPr sz="14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работнику</a:t>
            </a:r>
            <a:r>
              <a:rPr sz="14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работы</a:t>
            </a:r>
            <a:r>
              <a:rPr sz="14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4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оказанию</a:t>
            </a:r>
            <a:r>
              <a:rPr sz="14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другому</a:t>
            </a:r>
            <a:r>
              <a:rPr sz="14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работнику</a:t>
            </a:r>
            <a:r>
              <a:rPr sz="14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помощи</a:t>
            </a:r>
            <a:r>
              <a:rPr sz="14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овладении навыками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работы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14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соблюдать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требования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ст.</a:t>
            </a:r>
            <a:r>
              <a:rPr sz="14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351.8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ТК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РФ,</a:t>
            </a:r>
            <a:r>
              <a:rPr sz="14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если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соответствующая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работа</a:t>
            </a:r>
            <a:r>
              <a:rPr sz="14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является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частью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его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должностных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обязанностей?</a:t>
            </a:r>
            <a:endParaRPr sz="140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14100"/>
              </a:lnSpc>
            </a:pP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Ответ:</a:t>
            </a:r>
            <a:r>
              <a:rPr sz="1400" b="1" spc="1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когда</a:t>
            </a:r>
            <a:r>
              <a:rPr sz="1400" spc="20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трудовая</a:t>
            </a:r>
            <a:r>
              <a:rPr sz="1400" spc="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функция</a:t>
            </a:r>
            <a:r>
              <a:rPr sz="1400" spc="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работника,</a:t>
            </a:r>
            <a:r>
              <a:rPr sz="1400" spc="20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например,</a:t>
            </a:r>
            <a:r>
              <a:rPr sz="1400" spc="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руководителя,</a:t>
            </a:r>
            <a:r>
              <a:rPr sz="1400" spc="20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предусматривает</a:t>
            </a:r>
            <a:r>
              <a:rPr sz="1400" spc="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выполнение</a:t>
            </a:r>
            <a:r>
              <a:rPr sz="1400" spc="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им</a:t>
            </a:r>
            <a:r>
              <a:rPr sz="1400" spc="20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на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постоянной основе (не по поручению работодателя) обязанностей по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оказанию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 помощи новым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работникам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в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их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включении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трудовой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процесс,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его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заработная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плата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формируется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учетом</a:t>
            </a:r>
            <a:r>
              <a:rPr sz="1400" spc="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оплаты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такой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работы,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на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такого</a:t>
            </a:r>
            <a:r>
              <a:rPr sz="1400" spc="3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работника</a:t>
            </a:r>
            <a:r>
              <a:rPr sz="1400" spc="3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требования</a:t>
            </a:r>
            <a:r>
              <a:rPr sz="1400" spc="3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ст.</a:t>
            </a:r>
            <a:r>
              <a:rPr sz="1400" spc="3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351.8</a:t>
            </a:r>
            <a:r>
              <a:rPr sz="1400" spc="3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ТК</a:t>
            </a:r>
            <a:r>
              <a:rPr sz="1400" spc="3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РФ</a:t>
            </a:r>
            <a:r>
              <a:rPr sz="1400" spc="3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1400" spc="3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распространяются</a:t>
            </a:r>
            <a:r>
              <a:rPr sz="1400" spc="3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(письмо</a:t>
            </a:r>
            <a:r>
              <a:rPr sz="1400" spc="3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Роструда</a:t>
            </a:r>
            <a:r>
              <a:rPr sz="1400" spc="3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</a:t>
            </a:r>
            <a:r>
              <a:rPr sz="1400" spc="3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07.05.2025</a:t>
            </a:r>
            <a:r>
              <a:rPr sz="1400" spc="3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N</a:t>
            </a:r>
            <a:endParaRPr sz="1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80F1350-4DAD-8067-3C67-DA42FA1E92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" y="283"/>
            <a:ext cx="9905181" cy="6857433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117170" y="290264"/>
            <a:ext cx="78314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Ь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Ф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Ч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06049" y="928669"/>
            <a:ext cx="8126095" cy="1905"/>
          </a:xfrm>
          <a:custGeom>
            <a:avLst/>
            <a:gdLst/>
            <a:ahLst/>
            <a:cxnLst/>
            <a:rect l="l" t="t" r="r" b="b"/>
            <a:pathLst>
              <a:path w="8126095" h="1905">
                <a:moveTo>
                  <a:pt x="0" y="0"/>
                </a:moveTo>
                <a:lnTo>
                  <a:pt x="8126069" y="1587"/>
                </a:lnTo>
              </a:path>
            </a:pathLst>
          </a:custGeom>
          <a:ln w="12699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5690" y="1133458"/>
            <a:ext cx="9687560" cy="5629275"/>
            <a:chOff x="85690" y="1133458"/>
            <a:chExt cx="9687560" cy="5629275"/>
          </a:xfrm>
        </p:grpSpPr>
        <p:sp>
          <p:nvSpPr>
            <p:cNvPr id="5" name="object 5"/>
            <p:cNvSpPr/>
            <p:nvPr/>
          </p:nvSpPr>
          <p:spPr>
            <a:xfrm>
              <a:off x="4985435" y="1142983"/>
              <a:ext cx="4777740" cy="5610225"/>
            </a:xfrm>
            <a:custGeom>
              <a:avLst/>
              <a:gdLst/>
              <a:ahLst/>
              <a:cxnLst/>
              <a:rect l="l" t="t" r="r" b="b"/>
              <a:pathLst>
                <a:path w="4777740" h="5610225">
                  <a:moveTo>
                    <a:pt x="0" y="0"/>
                  </a:moveTo>
                  <a:lnTo>
                    <a:pt x="4777689" y="0"/>
                  </a:lnTo>
                  <a:lnTo>
                    <a:pt x="4777689" y="5609932"/>
                  </a:lnTo>
                  <a:lnTo>
                    <a:pt x="0" y="5609932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5435" y="1142983"/>
              <a:ext cx="4777689" cy="560993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985435" y="1142983"/>
              <a:ext cx="4777740" cy="5610225"/>
            </a:xfrm>
            <a:custGeom>
              <a:avLst/>
              <a:gdLst/>
              <a:ahLst/>
              <a:cxnLst/>
              <a:rect l="l" t="t" r="r" b="b"/>
              <a:pathLst>
                <a:path w="4777740" h="5610225">
                  <a:moveTo>
                    <a:pt x="0" y="0"/>
                  </a:moveTo>
                  <a:lnTo>
                    <a:pt x="4777689" y="0"/>
                  </a:lnTo>
                  <a:lnTo>
                    <a:pt x="4777689" y="5609932"/>
                  </a:lnTo>
                  <a:lnTo>
                    <a:pt x="0" y="5609932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5215" y="1142983"/>
              <a:ext cx="4940935" cy="5610225"/>
            </a:xfrm>
            <a:custGeom>
              <a:avLst/>
              <a:gdLst/>
              <a:ahLst/>
              <a:cxnLst/>
              <a:rect l="l" t="t" r="r" b="b"/>
              <a:pathLst>
                <a:path w="4940935" h="5610225">
                  <a:moveTo>
                    <a:pt x="0" y="0"/>
                  </a:moveTo>
                  <a:lnTo>
                    <a:pt x="4940566" y="0"/>
                  </a:lnTo>
                  <a:lnTo>
                    <a:pt x="4940566" y="5609932"/>
                  </a:lnTo>
                  <a:lnTo>
                    <a:pt x="0" y="5609932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215" y="1142983"/>
              <a:ext cx="4940566" cy="560993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5215" y="1142983"/>
              <a:ext cx="4940935" cy="5610225"/>
            </a:xfrm>
            <a:custGeom>
              <a:avLst/>
              <a:gdLst/>
              <a:ahLst/>
              <a:cxnLst/>
              <a:rect l="l" t="t" r="r" b="b"/>
              <a:pathLst>
                <a:path w="4940935" h="5610225">
                  <a:moveTo>
                    <a:pt x="0" y="0"/>
                  </a:moveTo>
                  <a:lnTo>
                    <a:pt x="4940566" y="0"/>
                  </a:lnTo>
                  <a:lnTo>
                    <a:pt x="4940566" y="5609932"/>
                  </a:lnTo>
                  <a:lnTo>
                    <a:pt x="0" y="5609932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2BA6B6B-B183-383C-A110-7DE2BE8B27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" y="283"/>
            <a:ext cx="9905181" cy="6857433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1006049" y="928669"/>
            <a:ext cx="8126095" cy="1905"/>
          </a:xfrm>
          <a:custGeom>
            <a:avLst/>
            <a:gdLst/>
            <a:ahLst/>
            <a:cxnLst/>
            <a:rect l="l" t="t" r="r" b="b"/>
            <a:pathLst>
              <a:path w="8126095" h="1905">
                <a:moveTo>
                  <a:pt x="0" y="0"/>
                </a:moveTo>
                <a:lnTo>
                  <a:pt x="8126069" y="1587"/>
                </a:lnTo>
              </a:path>
            </a:pathLst>
          </a:custGeom>
          <a:ln w="12699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92220" y="290264"/>
            <a:ext cx="7831455" cy="1347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Ь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Ф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Ч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50"/>
              </a:spcBef>
            </a:pPr>
            <a:endParaRPr sz="1800">
              <a:latin typeface="Arial"/>
              <a:cs typeface="Arial"/>
            </a:endParaRPr>
          </a:p>
          <a:p>
            <a:pPr marL="471170" marR="911225" indent="196215">
              <a:lnSpc>
                <a:spcPct val="114100"/>
              </a:lnSpc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ь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7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7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7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r>
              <a:rPr sz="1800" b="1" spc="50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я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ф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я</a:t>
            </a:r>
            <a:r>
              <a:rPr sz="1800" b="1" spc="7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ш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й</a:t>
            </a:r>
            <a:r>
              <a:rPr sz="1800" b="1" spc="7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61708" y="6231826"/>
            <a:ext cx="61309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ь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8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8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з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я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-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г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8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б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endParaRPr sz="1800">
              <a:latin typeface="Microsoft Sans Serif"/>
              <a:cs typeface="Microsoft Sans Serif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34426" y="1571612"/>
            <a:ext cx="9366250" cy="4582160"/>
            <a:chOff x="234426" y="1571612"/>
            <a:chExt cx="9366250" cy="458216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8091" y="1571612"/>
              <a:ext cx="6357983" cy="458026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43951" y="1698015"/>
              <a:ext cx="3137535" cy="4438015"/>
            </a:xfrm>
            <a:custGeom>
              <a:avLst/>
              <a:gdLst/>
              <a:ahLst/>
              <a:cxnLst/>
              <a:rect l="l" t="t" r="r" b="b"/>
              <a:pathLst>
                <a:path w="3137535" h="4438015">
                  <a:moveTo>
                    <a:pt x="0" y="0"/>
                  </a:moveTo>
                  <a:lnTo>
                    <a:pt x="3137408" y="0"/>
                  </a:lnTo>
                  <a:lnTo>
                    <a:pt x="3137408" y="4437392"/>
                  </a:lnTo>
                  <a:lnTo>
                    <a:pt x="0" y="4437392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951" y="1698015"/>
              <a:ext cx="3137408" cy="443739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43951" y="1698015"/>
              <a:ext cx="3137535" cy="4438015"/>
            </a:xfrm>
            <a:custGeom>
              <a:avLst/>
              <a:gdLst/>
              <a:ahLst/>
              <a:cxnLst/>
              <a:rect l="l" t="t" r="r" b="b"/>
              <a:pathLst>
                <a:path w="3137535" h="4438015">
                  <a:moveTo>
                    <a:pt x="0" y="0"/>
                  </a:moveTo>
                  <a:lnTo>
                    <a:pt x="3137408" y="0"/>
                  </a:lnTo>
                  <a:lnTo>
                    <a:pt x="3137408" y="4437392"/>
                  </a:lnTo>
                  <a:lnTo>
                    <a:pt x="0" y="4437392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39363" y="1706245"/>
              <a:ext cx="3114040" cy="4429760"/>
            </a:xfrm>
            <a:custGeom>
              <a:avLst/>
              <a:gdLst/>
              <a:ahLst/>
              <a:cxnLst/>
              <a:rect l="l" t="t" r="r" b="b"/>
              <a:pathLst>
                <a:path w="3114040" h="4429760">
                  <a:moveTo>
                    <a:pt x="0" y="0"/>
                  </a:moveTo>
                  <a:lnTo>
                    <a:pt x="3113836" y="0"/>
                  </a:lnTo>
                  <a:lnTo>
                    <a:pt x="3113836" y="4429417"/>
                  </a:lnTo>
                  <a:lnTo>
                    <a:pt x="0" y="4429417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39363" y="1706245"/>
              <a:ext cx="3113836" cy="442941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339363" y="1706245"/>
              <a:ext cx="3114040" cy="4429760"/>
            </a:xfrm>
            <a:custGeom>
              <a:avLst/>
              <a:gdLst/>
              <a:ahLst/>
              <a:cxnLst/>
              <a:rect l="l" t="t" r="r" b="b"/>
              <a:pathLst>
                <a:path w="3114040" h="4429760">
                  <a:moveTo>
                    <a:pt x="0" y="0"/>
                  </a:moveTo>
                  <a:lnTo>
                    <a:pt x="3113836" y="0"/>
                  </a:lnTo>
                  <a:lnTo>
                    <a:pt x="3113836" y="4429417"/>
                  </a:lnTo>
                  <a:lnTo>
                    <a:pt x="0" y="4429417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453200" y="1706245"/>
              <a:ext cx="3137535" cy="4438015"/>
            </a:xfrm>
            <a:custGeom>
              <a:avLst/>
              <a:gdLst/>
              <a:ahLst/>
              <a:cxnLst/>
              <a:rect l="l" t="t" r="r" b="b"/>
              <a:pathLst>
                <a:path w="3137534" h="4438015">
                  <a:moveTo>
                    <a:pt x="0" y="0"/>
                  </a:moveTo>
                  <a:lnTo>
                    <a:pt x="3137408" y="0"/>
                  </a:lnTo>
                  <a:lnTo>
                    <a:pt x="3137408" y="4437392"/>
                  </a:lnTo>
                  <a:lnTo>
                    <a:pt x="0" y="4437392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53200" y="1706245"/>
              <a:ext cx="3137407" cy="443739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453200" y="1706245"/>
              <a:ext cx="3137535" cy="4438015"/>
            </a:xfrm>
            <a:custGeom>
              <a:avLst/>
              <a:gdLst/>
              <a:ahLst/>
              <a:cxnLst/>
              <a:rect l="l" t="t" r="r" b="b"/>
              <a:pathLst>
                <a:path w="3137534" h="4438015">
                  <a:moveTo>
                    <a:pt x="0" y="0"/>
                  </a:moveTo>
                  <a:lnTo>
                    <a:pt x="3137408" y="0"/>
                  </a:lnTo>
                  <a:lnTo>
                    <a:pt x="3137408" y="4437392"/>
                  </a:lnTo>
                  <a:lnTo>
                    <a:pt x="0" y="4437392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7AFC906-95C7-6640-6923-6123E69E7B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" y="283"/>
            <a:ext cx="9905181" cy="6857433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1006049" y="928669"/>
            <a:ext cx="8126095" cy="1905"/>
          </a:xfrm>
          <a:custGeom>
            <a:avLst/>
            <a:gdLst/>
            <a:ahLst/>
            <a:cxnLst/>
            <a:rect l="l" t="t" r="r" b="b"/>
            <a:pathLst>
              <a:path w="8126095" h="1905">
                <a:moveTo>
                  <a:pt x="0" y="0"/>
                </a:moveTo>
                <a:lnTo>
                  <a:pt x="8126069" y="1587"/>
                </a:lnTo>
              </a:path>
            </a:pathLst>
          </a:custGeom>
          <a:ln w="12699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92220" y="290264"/>
            <a:ext cx="7831455" cy="1347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Ь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Ф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Ч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50"/>
              </a:spcBef>
            </a:pPr>
            <a:endParaRPr sz="1800">
              <a:latin typeface="Arial"/>
              <a:cs typeface="Arial"/>
            </a:endParaRPr>
          </a:p>
          <a:p>
            <a:pPr marL="471170" marR="911225" indent="196215">
              <a:lnSpc>
                <a:spcPct val="114100"/>
              </a:lnSpc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ь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7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7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7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r>
              <a:rPr sz="1800" b="1" spc="50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я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ф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я</a:t>
            </a:r>
            <a:r>
              <a:rPr sz="1800" b="1" spc="7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ш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й</a:t>
            </a:r>
            <a:r>
              <a:rPr sz="1800" b="1" spc="7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8303" y="5561600"/>
            <a:ext cx="9100820" cy="1277620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5"/>
              </a:spcBef>
            </a:pP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ь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800" spc="8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г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ш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800" spc="8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8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у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у</a:t>
            </a:r>
            <a:r>
              <a:rPr sz="18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г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у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,</a:t>
            </a:r>
            <a:endParaRPr sz="1800">
              <a:latin typeface="Microsoft Sans Serif"/>
              <a:cs typeface="Microsoft Sans Serif"/>
            </a:endParaRPr>
          </a:p>
          <a:p>
            <a:pPr marL="12700" marR="5080" algn="ctr">
              <a:lnSpc>
                <a:spcPct val="114100"/>
              </a:lnSpc>
            </a:pP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8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8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8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ф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у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ю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я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:</a:t>
            </a:r>
            <a:r>
              <a:rPr sz="18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ж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,</a:t>
            </a:r>
            <a:r>
              <a:rPr sz="18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8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ы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я</a:t>
            </a:r>
            <a:r>
              <a:rPr sz="18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б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ы </a:t>
            </a:r>
            <a:r>
              <a:rPr sz="18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ч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у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,</a:t>
            </a:r>
            <a:r>
              <a:rPr sz="18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з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ы</a:t>
            </a:r>
            <a:r>
              <a:rPr sz="18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8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у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я</a:t>
            </a:r>
            <a:r>
              <a:rPr sz="18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у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щ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я</a:t>
            </a:r>
            <a:r>
              <a:rPr sz="18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8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ы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endParaRPr sz="18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305"/>
              </a:spcBef>
            </a:pPr>
            <a:r>
              <a:rPr sz="18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з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8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ч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8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.</a:t>
            </a:r>
            <a:endParaRPr sz="1800">
              <a:latin typeface="Microsoft Sans Serif"/>
              <a:cs typeface="Microsoft Sans Serif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261463" y="1668272"/>
            <a:ext cx="5558790" cy="3913504"/>
            <a:chOff x="2261463" y="1668272"/>
            <a:chExt cx="5558790" cy="3913504"/>
          </a:xfrm>
        </p:grpSpPr>
        <p:sp>
          <p:nvSpPr>
            <p:cNvPr id="6" name="object 6"/>
            <p:cNvSpPr/>
            <p:nvPr/>
          </p:nvSpPr>
          <p:spPr>
            <a:xfrm>
              <a:off x="2270988" y="1677797"/>
              <a:ext cx="2753995" cy="3894454"/>
            </a:xfrm>
            <a:custGeom>
              <a:avLst/>
              <a:gdLst/>
              <a:ahLst/>
              <a:cxnLst/>
              <a:rect l="l" t="t" r="r" b="b"/>
              <a:pathLst>
                <a:path w="2753995" h="3894454">
                  <a:moveTo>
                    <a:pt x="0" y="0"/>
                  </a:moveTo>
                  <a:lnTo>
                    <a:pt x="2753448" y="0"/>
                  </a:lnTo>
                  <a:lnTo>
                    <a:pt x="2753448" y="3894340"/>
                  </a:lnTo>
                  <a:lnTo>
                    <a:pt x="0" y="3894340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70988" y="1677797"/>
              <a:ext cx="2753448" cy="389434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270988" y="1677797"/>
              <a:ext cx="2753995" cy="3894454"/>
            </a:xfrm>
            <a:custGeom>
              <a:avLst/>
              <a:gdLst/>
              <a:ahLst/>
              <a:cxnLst/>
              <a:rect l="l" t="t" r="r" b="b"/>
              <a:pathLst>
                <a:path w="2753995" h="3894454">
                  <a:moveTo>
                    <a:pt x="0" y="0"/>
                  </a:moveTo>
                  <a:lnTo>
                    <a:pt x="2753448" y="0"/>
                  </a:lnTo>
                  <a:lnTo>
                    <a:pt x="2753448" y="3894340"/>
                  </a:lnTo>
                  <a:lnTo>
                    <a:pt x="0" y="3894340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057063" y="1677797"/>
              <a:ext cx="2753995" cy="3894454"/>
            </a:xfrm>
            <a:custGeom>
              <a:avLst/>
              <a:gdLst/>
              <a:ahLst/>
              <a:cxnLst/>
              <a:rect l="l" t="t" r="r" b="b"/>
              <a:pathLst>
                <a:path w="2753995" h="3894454">
                  <a:moveTo>
                    <a:pt x="0" y="0"/>
                  </a:moveTo>
                  <a:lnTo>
                    <a:pt x="2753448" y="0"/>
                  </a:lnTo>
                  <a:lnTo>
                    <a:pt x="2753448" y="3894340"/>
                  </a:lnTo>
                  <a:lnTo>
                    <a:pt x="0" y="3894340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57063" y="1677797"/>
              <a:ext cx="2753448" cy="389434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057063" y="1677797"/>
              <a:ext cx="2753995" cy="3894454"/>
            </a:xfrm>
            <a:custGeom>
              <a:avLst/>
              <a:gdLst/>
              <a:ahLst/>
              <a:cxnLst/>
              <a:rect l="l" t="t" r="r" b="b"/>
              <a:pathLst>
                <a:path w="2753995" h="3894454">
                  <a:moveTo>
                    <a:pt x="0" y="0"/>
                  </a:moveTo>
                  <a:lnTo>
                    <a:pt x="2753448" y="0"/>
                  </a:lnTo>
                  <a:lnTo>
                    <a:pt x="2753448" y="3894340"/>
                  </a:lnTo>
                  <a:lnTo>
                    <a:pt x="0" y="3894340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705D59D-ADAD-9F39-1DF6-DA0954296A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" y="283"/>
            <a:ext cx="9905181" cy="6857433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1006049" y="928669"/>
            <a:ext cx="8126095" cy="1905"/>
          </a:xfrm>
          <a:custGeom>
            <a:avLst/>
            <a:gdLst/>
            <a:ahLst/>
            <a:cxnLst/>
            <a:rect l="l" t="t" r="r" b="b"/>
            <a:pathLst>
              <a:path w="8126095" h="1905">
                <a:moveTo>
                  <a:pt x="0" y="0"/>
                </a:moveTo>
                <a:lnTo>
                  <a:pt x="8126069" y="1587"/>
                </a:lnTo>
              </a:path>
            </a:pathLst>
          </a:custGeom>
          <a:ln w="12699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443012" y="1419212"/>
            <a:ext cx="6877684" cy="5163185"/>
            <a:chOff x="1443012" y="1419212"/>
            <a:chExt cx="6877684" cy="5163185"/>
          </a:xfrm>
        </p:grpSpPr>
        <p:sp>
          <p:nvSpPr>
            <p:cNvPr id="4" name="object 4"/>
            <p:cNvSpPr/>
            <p:nvPr/>
          </p:nvSpPr>
          <p:spPr>
            <a:xfrm>
              <a:off x="5095874" y="1428737"/>
              <a:ext cx="3202305" cy="4311650"/>
            </a:xfrm>
            <a:custGeom>
              <a:avLst/>
              <a:gdLst/>
              <a:ahLst/>
              <a:cxnLst/>
              <a:rect l="l" t="t" r="r" b="b"/>
              <a:pathLst>
                <a:path w="3202304" h="4311650">
                  <a:moveTo>
                    <a:pt x="0" y="0"/>
                  </a:moveTo>
                  <a:lnTo>
                    <a:pt x="3201924" y="0"/>
                  </a:lnTo>
                  <a:lnTo>
                    <a:pt x="3201924" y="4311408"/>
                  </a:lnTo>
                  <a:lnTo>
                    <a:pt x="0" y="4311408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95874" y="1428737"/>
              <a:ext cx="3201924" cy="431140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095874" y="1428737"/>
              <a:ext cx="3202305" cy="4311650"/>
            </a:xfrm>
            <a:custGeom>
              <a:avLst/>
              <a:gdLst/>
              <a:ahLst/>
              <a:cxnLst/>
              <a:rect l="l" t="t" r="r" b="b"/>
              <a:pathLst>
                <a:path w="3202304" h="4311650">
                  <a:moveTo>
                    <a:pt x="0" y="0"/>
                  </a:moveTo>
                  <a:lnTo>
                    <a:pt x="3201924" y="0"/>
                  </a:lnTo>
                  <a:lnTo>
                    <a:pt x="3201924" y="4311408"/>
                  </a:lnTo>
                  <a:lnTo>
                    <a:pt x="0" y="4311408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121567" y="5470956"/>
              <a:ext cx="3189605" cy="1101725"/>
            </a:xfrm>
            <a:custGeom>
              <a:avLst/>
              <a:gdLst/>
              <a:ahLst/>
              <a:cxnLst/>
              <a:rect l="l" t="t" r="r" b="b"/>
              <a:pathLst>
                <a:path w="3189604" h="1101725">
                  <a:moveTo>
                    <a:pt x="0" y="0"/>
                  </a:moveTo>
                  <a:lnTo>
                    <a:pt x="3189020" y="0"/>
                  </a:lnTo>
                  <a:lnTo>
                    <a:pt x="3189020" y="1101318"/>
                  </a:lnTo>
                  <a:lnTo>
                    <a:pt x="0" y="1101318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21567" y="5470956"/>
              <a:ext cx="3189020" cy="110131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121567" y="5470956"/>
              <a:ext cx="3189605" cy="1101725"/>
            </a:xfrm>
            <a:custGeom>
              <a:avLst/>
              <a:gdLst/>
              <a:ahLst/>
              <a:cxnLst/>
              <a:rect l="l" t="t" r="r" b="b"/>
              <a:pathLst>
                <a:path w="3189604" h="1101725">
                  <a:moveTo>
                    <a:pt x="0" y="0"/>
                  </a:moveTo>
                  <a:lnTo>
                    <a:pt x="3189020" y="0"/>
                  </a:lnTo>
                  <a:lnTo>
                    <a:pt x="3189020" y="1101318"/>
                  </a:lnTo>
                  <a:lnTo>
                    <a:pt x="0" y="1101318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52537" y="1428737"/>
              <a:ext cx="3867785" cy="5140960"/>
            </a:xfrm>
            <a:custGeom>
              <a:avLst/>
              <a:gdLst/>
              <a:ahLst/>
              <a:cxnLst/>
              <a:rect l="l" t="t" r="r" b="b"/>
              <a:pathLst>
                <a:path w="3867785" h="5140959">
                  <a:moveTo>
                    <a:pt x="0" y="0"/>
                  </a:moveTo>
                  <a:lnTo>
                    <a:pt x="3867391" y="0"/>
                  </a:lnTo>
                  <a:lnTo>
                    <a:pt x="3867391" y="5140947"/>
                  </a:lnTo>
                  <a:lnTo>
                    <a:pt x="0" y="5140947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52537" y="1428737"/>
              <a:ext cx="3867391" cy="514094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452537" y="1428737"/>
              <a:ext cx="3867785" cy="5140960"/>
            </a:xfrm>
            <a:custGeom>
              <a:avLst/>
              <a:gdLst/>
              <a:ahLst/>
              <a:cxnLst/>
              <a:rect l="l" t="t" r="r" b="b"/>
              <a:pathLst>
                <a:path w="3867785" h="5140959">
                  <a:moveTo>
                    <a:pt x="0" y="0"/>
                  </a:moveTo>
                  <a:lnTo>
                    <a:pt x="3867391" y="0"/>
                  </a:lnTo>
                  <a:lnTo>
                    <a:pt x="3867391" y="5140947"/>
                  </a:lnTo>
                  <a:lnTo>
                    <a:pt x="0" y="5140947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492220" y="290264"/>
            <a:ext cx="7831455" cy="1034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Ь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Ф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Ч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50"/>
              </a:spcBef>
            </a:pPr>
            <a:endParaRPr sz="1800">
              <a:latin typeface="Arial"/>
              <a:cs typeface="Arial"/>
            </a:endParaRPr>
          </a:p>
          <a:p>
            <a:pPr marL="1468755">
              <a:lnSpc>
                <a:spcPct val="100000"/>
              </a:lnSpc>
              <a:spcBef>
                <a:spcPts val="5"/>
              </a:spcBef>
            </a:pP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ю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щ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7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01BD62F-1C1F-2C0C-1320-DF769BDE96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" y="283"/>
            <a:ext cx="9905181" cy="6857433"/>
          </a:xfrm>
          <a:prstGeom prst="rect">
            <a:avLst/>
          </a:prstGeom>
        </p:spPr>
      </p:pic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7937" rIns="0" bIns="0" rtlCol="0">
            <a:spAutoFit/>
          </a:bodyPr>
          <a:lstStyle/>
          <a:p>
            <a:pPr marL="1130300">
              <a:lnSpc>
                <a:spcPct val="100000"/>
              </a:lnSpc>
              <a:spcBef>
                <a:spcPts val="100"/>
              </a:spcBef>
            </a:pPr>
            <a:r>
              <a:rPr sz="1800" spc="-20" dirty="0"/>
              <a:t>Д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4" dirty="0"/>
              <a:t> </a:t>
            </a:r>
            <a:r>
              <a:rPr sz="1800" spc="-20" dirty="0"/>
              <a:t>К</a:t>
            </a:r>
            <a:r>
              <a:rPr sz="1800" spc="-200" dirty="0"/>
              <a:t> </a:t>
            </a:r>
            <a:r>
              <a:rPr sz="1800" spc="-20" dirty="0"/>
              <a:t>У</a:t>
            </a:r>
            <a:r>
              <a:rPr sz="1800" spc="-204" dirty="0"/>
              <a:t> </a:t>
            </a:r>
            <a:r>
              <a:rPr sz="1800" spc="-15" dirty="0"/>
              <a:t>М</a:t>
            </a:r>
            <a:r>
              <a:rPr sz="1800" spc="-204" dirty="0"/>
              <a:t> </a:t>
            </a:r>
            <a:r>
              <a:rPr sz="1800" dirty="0"/>
              <a:t>Е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Л</a:t>
            </a:r>
            <a:r>
              <a:rPr sz="1800" spc="-204" dirty="0"/>
              <a:t> </a:t>
            </a:r>
            <a:r>
              <a:rPr sz="1800" spc="-20" dirty="0"/>
              <a:t>Ь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Е</a:t>
            </a:r>
            <a:r>
              <a:rPr sz="1800" spc="65" dirty="0"/>
              <a:t>  </a:t>
            </a:r>
            <a:r>
              <a:rPr sz="1800" dirty="0"/>
              <a:t>О</a:t>
            </a:r>
            <a:r>
              <a:rPr sz="1800" spc="-204" dirty="0"/>
              <a:t> </a:t>
            </a:r>
            <a:r>
              <a:rPr sz="1800" spc="-25" dirty="0"/>
              <a:t>Ф</a:t>
            </a:r>
            <a:r>
              <a:rPr sz="1800" spc="-200" dirty="0"/>
              <a:t> </a:t>
            </a:r>
            <a:r>
              <a:rPr sz="1800" dirty="0"/>
              <a:t>О</a:t>
            </a:r>
            <a:r>
              <a:rPr sz="1800" spc="-204" dirty="0"/>
              <a:t> </a:t>
            </a:r>
            <a:r>
              <a:rPr sz="1800" dirty="0"/>
              <a:t>Р</a:t>
            </a:r>
            <a:r>
              <a:rPr sz="1800" spc="-200" dirty="0"/>
              <a:t> </a:t>
            </a:r>
            <a:r>
              <a:rPr sz="1800" spc="-15" dirty="0"/>
              <a:t>М</a:t>
            </a:r>
            <a:r>
              <a:rPr sz="1800" spc="-204" dirty="0"/>
              <a:t> </a:t>
            </a:r>
            <a:r>
              <a:rPr sz="1800" dirty="0"/>
              <a:t>Л</a:t>
            </a:r>
            <a:r>
              <a:rPr sz="1800" spc="-204" dirty="0"/>
              <a:t> </a:t>
            </a:r>
            <a:r>
              <a:rPr sz="1800" dirty="0"/>
              <a:t>Е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Е</a:t>
            </a:r>
            <a:r>
              <a:rPr sz="1800" spc="65" dirty="0"/>
              <a:t> 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0" dirty="0"/>
              <a:t> </a:t>
            </a:r>
            <a:r>
              <a:rPr sz="1800" dirty="0"/>
              <a:t>С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dirty="0"/>
              <a:t>Н</a:t>
            </a:r>
            <a:r>
              <a:rPr sz="1800" spc="-200" dirty="0"/>
              <a:t> </a:t>
            </a:r>
            <a:r>
              <a:rPr sz="1800" spc="-20" dirty="0"/>
              <a:t>И</a:t>
            </a:r>
            <a:r>
              <a:rPr sz="1800" spc="-204" dirty="0"/>
              <a:t> </a:t>
            </a:r>
            <a:r>
              <a:rPr sz="1800" dirty="0"/>
              <a:t>Ч</a:t>
            </a:r>
            <a:r>
              <a:rPr sz="1800" spc="-204" dirty="0"/>
              <a:t> </a:t>
            </a:r>
            <a:r>
              <a:rPr sz="1800" dirty="0"/>
              <a:t>Е</a:t>
            </a:r>
            <a:r>
              <a:rPr sz="1800" spc="-200" dirty="0"/>
              <a:t> </a:t>
            </a:r>
            <a:r>
              <a:rPr sz="1800" dirty="0"/>
              <a:t>С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spc="-50" dirty="0"/>
              <a:t>А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1006049" y="928669"/>
            <a:ext cx="8126095" cy="1905"/>
          </a:xfrm>
          <a:custGeom>
            <a:avLst/>
            <a:gdLst/>
            <a:ahLst/>
            <a:cxnLst/>
            <a:rect l="l" t="t" r="r" b="b"/>
            <a:pathLst>
              <a:path w="8126095" h="1905">
                <a:moveTo>
                  <a:pt x="0" y="0"/>
                </a:moveTo>
                <a:lnTo>
                  <a:pt x="8126069" y="1587"/>
                </a:lnTo>
              </a:path>
            </a:pathLst>
          </a:custGeom>
          <a:ln w="12699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3220" marR="355600" algn="ctr">
              <a:lnSpc>
                <a:spcPct val="114100"/>
              </a:lnSpc>
              <a:spcBef>
                <a:spcPts val="100"/>
              </a:spcBef>
            </a:pPr>
            <a:r>
              <a:rPr spc="-30" dirty="0"/>
              <a:t>п</a:t>
            </a:r>
            <a:r>
              <a:rPr spc="-180" dirty="0"/>
              <a:t> </a:t>
            </a:r>
            <a:r>
              <a:rPr dirty="0"/>
              <a:t>о</a:t>
            </a:r>
            <a:r>
              <a:rPr spc="85" dirty="0"/>
              <a:t>  </a:t>
            </a:r>
            <a:r>
              <a:rPr spc="-20" dirty="0"/>
              <a:t>и</a:t>
            </a:r>
            <a:r>
              <a:rPr spc="-180" dirty="0"/>
              <a:t> </a:t>
            </a:r>
            <a:r>
              <a:rPr spc="-10" dirty="0"/>
              <a:t>т</a:t>
            </a:r>
            <a:r>
              <a:rPr spc="-180" dirty="0"/>
              <a:t> </a:t>
            </a:r>
            <a:r>
              <a:rPr dirty="0"/>
              <a:t>о</a:t>
            </a:r>
            <a:r>
              <a:rPr spc="-180" dirty="0"/>
              <a:t> </a:t>
            </a:r>
            <a:r>
              <a:rPr spc="-40" dirty="0"/>
              <a:t>г</a:t>
            </a:r>
            <a:r>
              <a:rPr spc="-180" dirty="0"/>
              <a:t> </a:t>
            </a:r>
            <a:r>
              <a:rPr dirty="0"/>
              <a:t>а</a:t>
            </a:r>
            <a:r>
              <a:rPr spc="-180" dirty="0"/>
              <a:t> </a:t>
            </a:r>
            <a:r>
              <a:rPr dirty="0"/>
              <a:t>м</a:t>
            </a:r>
            <a:r>
              <a:rPr spc="85" dirty="0"/>
              <a:t>  </a:t>
            </a:r>
            <a:r>
              <a:rPr dirty="0"/>
              <a:t>в</a:t>
            </a:r>
            <a:r>
              <a:rPr spc="-180" dirty="0"/>
              <a:t> </a:t>
            </a:r>
            <a:r>
              <a:rPr dirty="0"/>
              <a:t>ы</a:t>
            </a:r>
            <a:r>
              <a:rPr spc="-180" dirty="0"/>
              <a:t> </a:t>
            </a:r>
            <a:r>
              <a:rPr spc="-30" dirty="0"/>
              <a:t>п</a:t>
            </a:r>
            <a:r>
              <a:rPr spc="-180" dirty="0"/>
              <a:t> </a:t>
            </a:r>
            <a:r>
              <a:rPr dirty="0"/>
              <a:t>о</a:t>
            </a:r>
            <a:r>
              <a:rPr spc="-180" dirty="0"/>
              <a:t> </a:t>
            </a:r>
            <a:r>
              <a:rPr dirty="0"/>
              <a:t>л</a:t>
            </a:r>
            <a:r>
              <a:rPr spc="-180" dirty="0"/>
              <a:t> </a:t>
            </a:r>
            <a:r>
              <a:rPr spc="-10" dirty="0"/>
              <a:t>н</a:t>
            </a:r>
            <a:r>
              <a:rPr spc="-180" dirty="0"/>
              <a:t> </a:t>
            </a:r>
            <a:r>
              <a:rPr dirty="0"/>
              <a:t>е</a:t>
            </a:r>
            <a:r>
              <a:rPr spc="-180" dirty="0"/>
              <a:t> </a:t>
            </a:r>
            <a:r>
              <a:rPr spc="-10" dirty="0"/>
              <a:t>н</a:t>
            </a:r>
            <a:r>
              <a:rPr spc="-180" dirty="0"/>
              <a:t> </a:t>
            </a:r>
            <a:r>
              <a:rPr spc="-20" dirty="0"/>
              <a:t>и</a:t>
            </a:r>
            <a:r>
              <a:rPr spc="-175" dirty="0"/>
              <a:t> </a:t>
            </a:r>
            <a:r>
              <a:rPr dirty="0"/>
              <a:t>я</a:t>
            </a:r>
            <a:r>
              <a:rPr spc="85" dirty="0"/>
              <a:t>  </a:t>
            </a:r>
            <a:r>
              <a:rPr spc="-30" dirty="0"/>
              <a:t>п</a:t>
            </a:r>
            <a:r>
              <a:rPr spc="-180" dirty="0"/>
              <a:t> </a:t>
            </a:r>
            <a:r>
              <a:rPr dirty="0"/>
              <a:t>л</a:t>
            </a:r>
            <a:r>
              <a:rPr spc="-180" dirty="0"/>
              <a:t> </a:t>
            </a:r>
            <a:r>
              <a:rPr dirty="0"/>
              <a:t>а</a:t>
            </a:r>
            <a:r>
              <a:rPr spc="-180" dirty="0"/>
              <a:t> </a:t>
            </a:r>
            <a:r>
              <a:rPr spc="-10" dirty="0"/>
              <a:t>н</a:t>
            </a:r>
            <a:r>
              <a:rPr spc="-180" dirty="0"/>
              <a:t> </a:t>
            </a:r>
            <a:r>
              <a:rPr spc="-50" dirty="0"/>
              <a:t>а </a:t>
            </a:r>
            <a:r>
              <a:rPr spc="-60" dirty="0"/>
              <a:t>м</a:t>
            </a:r>
            <a:r>
              <a:rPr spc="-180" dirty="0"/>
              <a:t> </a:t>
            </a:r>
            <a:r>
              <a:rPr dirty="0"/>
              <a:t>е</a:t>
            </a:r>
            <a:r>
              <a:rPr spc="-180" dirty="0"/>
              <a:t> </a:t>
            </a:r>
            <a:r>
              <a:rPr dirty="0"/>
              <a:t>р</a:t>
            </a:r>
            <a:r>
              <a:rPr spc="-180" dirty="0"/>
              <a:t> </a:t>
            </a:r>
            <a:r>
              <a:rPr dirty="0"/>
              <a:t>о</a:t>
            </a:r>
            <a:r>
              <a:rPr spc="-175" dirty="0"/>
              <a:t> </a:t>
            </a:r>
            <a:r>
              <a:rPr spc="-30" dirty="0"/>
              <a:t>п</a:t>
            </a:r>
            <a:r>
              <a:rPr spc="-180" dirty="0"/>
              <a:t> </a:t>
            </a:r>
            <a:r>
              <a:rPr dirty="0"/>
              <a:t>р</a:t>
            </a:r>
            <a:r>
              <a:rPr spc="-180" dirty="0"/>
              <a:t> </a:t>
            </a:r>
            <a:r>
              <a:rPr spc="-20" dirty="0"/>
              <a:t>и</a:t>
            </a:r>
            <a:r>
              <a:rPr spc="-175" dirty="0"/>
              <a:t> </a:t>
            </a:r>
            <a:r>
              <a:rPr spc="-10" dirty="0"/>
              <a:t>я</a:t>
            </a:r>
            <a:r>
              <a:rPr spc="-180" dirty="0"/>
              <a:t> </a:t>
            </a:r>
            <a:r>
              <a:rPr spc="-10" dirty="0"/>
              <a:t>т</a:t>
            </a:r>
            <a:r>
              <a:rPr spc="-180" dirty="0"/>
              <a:t> </a:t>
            </a:r>
            <a:r>
              <a:rPr spc="-20" dirty="0"/>
              <a:t>и</a:t>
            </a:r>
            <a:r>
              <a:rPr spc="-180" dirty="0"/>
              <a:t> </a:t>
            </a:r>
            <a:r>
              <a:rPr dirty="0"/>
              <a:t>й</a:t>
            </a:r>
            <a:r>
              <a:rPr spc="90" dirty="0"/>
              <a:t>  </a:t>
            </a:r>
            <a:r>
              <a:rPr spc="-10" dirty="0"/>
              <a:t>н</a:t>
            </a:r>
            <a:r>
              <a:rPr spc="-180" dirty="0"/>
              <a:t> </a:t>
            </a:r>
            <a:r>
              <a:rPr dirty="0"/>
              <a:t>а</a:t>
            </a:r>
            <a:r>
              <a:rPr spc="-180" dirty="0"/>
              <a:t> </a:t>
            </a:r>
            <a:r>
              <a:rPr dirty="0"/>
              <a:t>с</a:t>
            </a:r>
            <a:r>
              <a:rPr spc="-180" dirty="0"/>
              <a:t> </a:t>
            </a:r>
            <a:r>
              <a:rPr spc="-10" dirty="0"/>
              <a:t>т</a:t>
            </a:r>
            <a:r>
              <a:rPr spc="-175" dirty="0"/>
              <a:t> </a:t>
            </a:r>
            <a:r>
              <a:rPr dirty="0"/>
              <a:t>а</a:t>
            </a:r>
            <a:r>
              <a:rPr spc="-180" dirty="0"/>
              <a:t> </a:t>
            </a:r>
            <a:r>
              <a:rPr dirty="0"/>
              <a:t>в</a:t>
            </a:r>
            <a:r>
              <a:rPr spc="-180" dirty="0"/>
              <a:t> </a:t>
            </a:r>
            <a:r>
              <a:rPr spc="-10" dirty="0"/>
              <a:t>н</a:t>
            </a:r>
            <a:r>
              <a:rPr spc="-175" dirty="0"/>
              <a:t> </a:t>
            </a:r>
            <a:r>
              <a:rPr spc="-20" dirty="0"/>
              <a:t>и</a:t>
            </a:r>
            <a:r>
              <a:rPr spc="-180" dirty="0"/>
              <a:t> </a:t>
            </a:r>
            <a:r>
              <a:rPr spc="-35" dirty="0"/>
              <a:t>ч</a:t>
            </a:r>
            <a:r>
              <a:rPr spc="-180" dirty="0"/>
              <a:t> </a:t>
            </a:r>
            <a:r>
              <a:rPr dirty="0"/>
              <a:t>е</a:t>
            </a:r>
            <a:r>
              <a:rPr spc="-175" dirty="0"/>
              <a:t> </a:t>
            </a:r>
            <a:r>
              <a:rPr dirty="0"/>
              <a:t>с</a:t>
            </a:r>
            <a:r>
              <a:rPr spc="-180" dirty="0"/>
              <a:t> </a:t>
            </a:r>
            <a:r>
              <a:rPr spc="-10" dirty="0"/>
              <a:t>т</a:t>
            </a:r>
            <a:r>
              <a:rPr spc="-180" dirty="0"/>
              <a:t> </a:t>
            </a:r>
            <a:r>
              <a:rPr dirty="0"/>
              <a:t>в</a:t>
            </a:r>
            <a:r>
              <a:rPr spc="-180" dirty="0"/>
              <a:t> </a:t>
            </a:r>
            <a:r>
              <a:rPr spc="-50" dirty="0"/>
              <a:t>а</a:t>
            </a:r>
          </a:p>
          <a:p>
            <a:pPr marL="12700" marR="5080" algn="ctr">
              <a:lnSpc>
                <a:spcPct val="114100"/>
              </a:lnSpc>
            </a:pPr>
            <a:r>
              <a:rPr spc="-20" dirty="0"/>
              <a:t>ф</a:t>
            </a:r>
            <a:r>
              <a:rPr spc="-180" dirty="0"/>
              <a:t> </a:t>
            </a:r>
            <a:r>
              <a:rPr dirty="0"/>
              <a:t>о</a:t>
            </a:r>
            <a:r>
              <a:rPr spc="-180" dirty="0"/>
              <a:t> </a:t>
            </a:r>
            <a:r>
              <a:rPr dirty="0"/>
              <a:t>р</a:t>
            </a:r>
            <a:r>
              <a:rPr spc="-180" dirty="0"/>
              <a:t> </a:t>
            </a:r>
            <a:r>
              <a:rPr spc="-60" dirty="0"/>
              <a:t>м</a:t>
            </a:r>
            <a:r>
              <a:rPr spc="-180" dirty="0"/>
              <a:t> </a:t>
            </a:r>
            <a:r>
              <a:rPr spc="-20" dirty="0"/>
              <a:t>и</a:t>
            </a:r>
            <a:r>
              <a:rPr spc="-180" dirty="0"/>
              <a:t> </a:t>
            </a:r>
            <a:r>
              <a:rPr dirty="0"/>
              <a:t>р</a:t>
            </a:r>
            <a:r>
              <a:rPr spc="-180" dirty="0"/>
              <a:t> </a:t>
            </a:r>
            <a:r>
              <a:rPr dirty="0"/>
              <a:t>у</a:t>
            </a:r>
            <a:r>
              <a:rPr spc="-175" dirty="0"/>
              <a:t> </a:t>
            </a:r>
            <a:r>
              <a:rPr dirty="0"/>
              <a:t>ю</a:t>
            </a:r>
            <a:r>
              <a:rPr spc="-180" dirty="0"/>
              <a:t> </a:t>
            </a:r>
            <a:r>
              <a:rPr spc="-10" dirty="0"/>
              <a:t>т</a:t>
            </a:r>
            <a:r>
              <a:rPr spc="-180" dirty="0"/>
              <a:t> </a:t>
            </a:r>
            <a:r>
              <a:rPr dirty="0"/>
              <a:t>с</a:t>
            </a:r>
            <a:r>
              <a:rPr spc="-180" dirty="0"/>
              <a:t> </a:t>
            </a:r>
            <a:r>
              <a:rPr dirty="0"/>
              <a:t>я</a:t>
            </a:r>
            <a:r>
              <a:rPr spc="85" dirty="0"/>
              <a:t>  </a:t>
            </a:r>
            <a:r>
              <a:rPr dirty="0"/>
              <a:t>с</a:t>
            </a:r>
            <a:r>
              <a:rPr spc="-175" dirty="0"/>
              <a:t> </a:t>
            </a:r>
            <a:r>
              <a:rPr dirty="0"/>
              <a:t>в</a:t>
            </a:r>
            <a:r>
              <a:rPr spc="-180" dirty="0"/>
              <a:t> </a:t>
            </a:r>
            <a:r>
              <a:rPr dirty="0"/>
              <a:t>е</a:t>
            </a:r>
            <a:r>
              <a:rPr spc="-180" dirty="0"/>
              <a:t> </a:t>
            </a:r>
            <a:r>
              <a:rPr dirty="0"/>
              <a:t>д</a:t>
            </a:r>
            <a:r>
              <a:rPr spc="-180" dirty="0"/>
              <a:t> </a:t>
            </a:r>
            <a:r>
              <a:rPr dirty="0"/>
              <a:t>е</a:t>
            </a:r>
            <a:r>
              <a:rPr spc="-180" dirty="0"/>
              <a:t> </a:t>
            </a:r>
            <a:r>
              <a:rPr spc="-10" dirty="0"/>
              <a:t>н</a:t>
            </a:r>
            <a:r>
              <a:rPr spc="-180" dirty="0"/>
              <a:t> </a:t>
            </a:r>
            <a:r>
              <a:rPr spc="-20" dirty="0"/>
              <a:t>и</a:t>
            </a:r>
            <a:r>
              <a:rPr spc="-175" dirty="0"/>
              <a:t> </a:t>
            </a:r>
            <a:r>
              <a:rPr dirty="0"/>
              <a:t>я</a:t>
            </a:r>
            <a:r>
              <a:rPr spc="85" dirty="0"/>
              <a:t>  </a:t>
            </a:r>
            <a:r>
              <a:rPr dirty="0"/>
              <a:t>о</a:t>
            </a:r>
            <a:r>
              <a:rPr spc="85" dirty="0"/>
              <a:t>  </a:t>
            </a:r>
            <a:r>
              <a:rPr spc="-30" dirty="0"/>
              <a:t>п</a:t>
            </a:r>
            <a:r>
              <a:rPr spc="-175" dirty="0"/>
              <a:t> </a:t>
            </a:r>
            <a:r>
              <a:rPr dirty="0"/>
              <a:t>е</a:t>
            </a:r>
            <a:r>
              <a:rPr spc="-180" dirty="0"/>
              <a:t> </a:t>
            </a:r>
            <a:r>
              <a:rPr dirty="0"/>
              <a:t>р</a:t>
            </a:r>
            <a:r>
              <a:rPr spc="-180" dirty="0"/>
              <a:t> </a:t>
            </a:r>
            <a:r>
              <a:rPr spc="-20" dirty="0"/>
              <a:t>и</a:t>
            </a:r>
            <a:r>
              <a:rPr spc="-180" dirty="0"/>
              <a:t> </a:t>
            </a:r>
            <a:r>
              <a:rPr dirty="0"/>
              <a:t>о</a:t>
            </a:r>
            <a:r>
              <a:rPr spc="-180" dirty="0"/>
              <a:t> </a:t>
            </a:r>
            <a:r>
              <a:rPr dirty="0"/>
              <a:t>д</a:t>
            </a:r>
            <a:r>
              <a:rPr spc="-175" dirty="0"/>
              <a:t> </a:t>
            </a:r>
            <a:r>
              <a:rPr spc="-50" dirty="0"/>
              <a:t>е </a:t>
            </a:r>
            <a:r>
              <a:rPr spc="-30" dirty="0"/>
              <a:t>п</a:t>
            </a:r>
            <a:r>
              <a:rPr spc="-180" dirty="0"/>
              <a:t> </a:t>
            </a:r>
            <a:r>
              <a:rPr dirty="0"/>
              <a:t>р</a:t>
            </a:r>
            <a:r>
              <a:rPr spc="-180" dirty="0"/>
              <a:t> </a:t>
            </a:r>
            <a:r>
              <a:rPr dirty="0"/>
              <a:t>о</a:t>
            </a:r>
            <a:r>
              <a:rPr spc="-180" dirty="0"/>
              <a:t> </a:t>
            </a:r>
            <a:r>
              <a:rPr dirty="0"/>
              <a:t>х</a:t>
            </a:r>
            <a:r>
              <a:rPr spc="-180" dirty="0"/>
              <a:t> </a:t>
            </a:r>
            <a:r>
              <a:rPr dirty="0"/>
              <a:t>о</a:t>
            </a:r>
            <a:r>
              <a:rPr spc="-180" dirty="0"/>
              <a:t> </a:t>
            </a:r>
            <a:r>
              <a:rPr spc="-85" dirty="0"/>
              <a:t>ж</a:t>
            </a:r>
            <a:r>
              <a:rPr spc="-175" dirty="0"/>
              <a:t> </a:t>
            </a:r>
            <a:r>
              <a:rPr dirty="0"/>
              <a:t>д</a:t>
            </a:r>
            <a:r>
              <a:rPr spc="-180" dirty="0"/>
              <a:t> </a:t>
            </a:r>
            <a:r>
              <a:rPr dirty="0"/>
              <a:t>е</a:t>
            </a:r>
            <a:r>
              <a:rPr spc="-180" dirty="0"/>
              <a:t> </a:t>
            </a:r>
            <a:r>
              <a:rPr spc="-10" dirty="0"/>
              <a:t>н</a:t>
            </a:r>
            <a:r>
              <a:rPr spc="-180" dirty="0"/>
              <a:t> </a:t>
            </a:r>
            <a:r>
              <a:rPr spc="-20" dirty="0"/>
              <a:t>и</a:t>
            </a:r>
            <a:r>
              <a:rPr spc="-180" dirty="0"/>
              <a:t> </a:t>
            </a:r>
            <a:r>
              <a:rPr dirty="0"/>
              <a:t>и</a:t>
            </a:r>
            <a:r>
              <a:rPr spc="85" dirty="0"/>
              <a:t>  </a:t>
            </a:r>
            <a:r>
              <a:rPr spc="-10" dirty="0"/>
              <a:t>н</a:t>
            </a:r>
            <a:r>
              <a:rPr spc="-175" dirty="0"/>
              <a:t> </a:t>
            </a:r>
            <a:r>
              <a:rPr dirty="0"/>
              <a:t>а</a:t>
            </a:r>
            <a:r>
              <a:rPr spc="-180" dirty="0"/>
              <a:t> </a:t>
            </a:r>
            <a:r>
              <a:rPr dirty="0"/>
              <a:t>с</a:t>
            </a:r>
            <a:r>
              <a:rPr spc="-175" dirty="0"/>
              <a:t> </a:t>
            </a:r>
            <a:r>
              <a:rPr spc="-10" dirty="0"/>
              <a:t>т</a:t>
            </a:r>
            <a:r>
              <a:rPr spc="-180" dirty="0"/>
              <a:t> </a:t>
            </a:r>
            <a:r>
              <a:rPr dirty="0"/>
              <a:t>а</a:t>
            </a:r>
            <a:r>
              <a:rPr spc="-180" dirty="0"/>
              <a:t> </a:t>
            </a:r>
            <a:r>
              <a:rPr dirty="0"/>
              <a:t>в</a:t>
            </a:r>
            <a:r>
              <a:rPr spc="-180" dirty="0"/>
              <a:t> </a:t>
            </a:r>
            <a:r>
              <a:rPr spc="-10" dirty="0"/>
              <a:t>н</a:t>
            </a:r>
            <a:r>
              <a:rPr spc="-180" dirty="0"/>
              <a:t> </a:t>
            </a:r>
            <a:r>
              <a:rPr spc="-20" dirty="0"/>
              <a:t>и</a:t>
            </a:r>
            <a:r>
              <a:rPr spc="-180" dirty="0"/>
              <a:t> </a:t>
            </a:r>
            <a:r>
              <a:rPr spc="-35" dirty="0"/>
              <a:t>ч</a:t>
            </a:r>
            <a:r>
              <a:rPr spc="-175" dirty="0"/>
              <a:t> </a:t>
            </a:r>
            <a:r>
              <a:rPr dirty="0"/>
              <a:t>е</a:t>
            </a:r>
            <a:r>
              <a:rPr spc="-180" dirty="0"/>
              <a:t> </a:t>
            </a:r>
            <a:r>
              <a:rPr dirty="0"/>
              <a:t>с</a:t>
            </a:r>
            <a:r>
              <a:rPr spc="-180" dirty="0"/>
              <a:t> </a:t>
            </a:r>
            <a:r>
              <a:rPr spc="-10" dirty="0"/>
              <a:t>т</a:t>
            </a:r>
            <a:r>
              <a:rPr spc="-180" dirty="0"/>
              <a:t> </a:t>
            </a:r>
            <a:r>
              <a:rPr dirty="0"/>
              <a:t>в</a:t>
            </a:r>
            <a:r>
              <a:rPr spc="-180" dirty="0"/>
              <a:t> </a:t>
            </a:r>
            <a:r>
              <a:rPr dirty="0"/>
              <a:t>а</a:t>
            </a:r>
            <a:r>
              <a:rPr spc="85" dirty="0"/>
              <a:t>  </a:t>
            </a:r>
            <a:r>
              <a:rPr spc="-50" dirty="0"/>
              <a:t>в</a:t>
            </a:r>
          </a:p>
          <a:p>
            <a:pPr algn="ctr">
              <a:lnSpc>
                <a:spcPct val="100000"/>
              </a:lnSpc>
              <a:spcBef>
                <a:spcPts val="305"/>
              </a:spcBef>
            </a:pPr>
            <a:r>
              <a:rPr dirty="0"/>
              <a:t>о</a:t>
            </a:r>
            <a:r>
              <a:rPr spc="-180" dirty="0"/>
              <a:t> </a:t>
            </a:r>
            <a:r>
              <a:rPr dirty="0"/>
              <a:t>р</a:t>
            </a:r>
            <a:r>
              <a:rPr spc="-175" dirty="0"/>
              <a:t> </a:t>
            </a:r>
            <a:r>
              <a:rPr spc="-40" dirty="0"/>
              <a:t>г</a:t>
            </a:r>
            <a:r>
              <a:rPr spc="-180" dirty="0"/>
              <a:t> </a:t>
            </a:r>
            <a:r>
              <a:rPr dirty="0"/>
              <a:t>а</a:t>
            </a:r>
            <a:r>
              <a:rPr spc="-175" dirty="0"/>
              <a:t> </a:t>
            </a:r>
            <a:r>
              <a:rPr spc="-10" dirty="0"/>
              <a:t>н</a:t>
            </a:r>
            <a:r>
              <a:rPr spc="-175" dirty="0"/>
              <a:t> </a:t>
            </a:r>
            <a:r>
              <a:rPr spc="-20" dirty="0"/>
              <a:t>и</a:t>
            </a:r>
            <a:r>
              <a:rPr spc="-180" dirty="0"/>
              <a:t> </a:t>
            </a:r>
            <a:r>
              <a:rPr spc="-90" dirty="0"/>
              <a:t>з</a:t>
            </a:r>
            <a:r>
              <a:rPr spc="-175" dirty="0"/>
              <a:t> </a:t>
            </a:r>
            <a:r>
              <a:rPr dirty="0"/>
              <a:t>а</a:t>
            </a:r>
            <a:r>
              <a:rPr spc="-180" dirty="0"/>
              <a:t> </a:t>
            </a:r>
            <a:r>
              <a:rPr spc="-20" dirty="0"/>
              <a:t>ц</a:t>
            </a:r>
            <a:r>
              <a:rPr spc="-175" dirty="0"/>
              <a:t> </a:t>
            </a:r>
            <a:r>
              <a:rPr spc="-20" dirty="0"/>
              <a:t>и</a:t>
            </a:r>
            <a:r>
              <a:rPr spc="-175" dirty="0"/>
              <a:t> </a:t>
            </a:r>
            <a:r>
              <a:rPr spc="-20" dirty="0"/>
              <a:t>и</a:t>
            </a:r>
            <a:r>
              <a:rPr spc="-180" dirty="0"/>
              <a:t> </a:t>
            </a:r>
            <a:r>
              <a:rPr dirty="0"/>
              <a:t>,</a:t>
            </a:r>
            <a:r>
              <a:rPr spc="90" dirty="0"/>
              <a:t>  </a:t>
            </a:r>
            <a:r>
              <a:rPr spc="-125" dirty="0"/>
              <a:t>к</a:t>
            </a:r>
            <a:r>
              <a:rPr spc="-175" dirty="0"/>
              <a:t> </a:t>
            </a:r>
            <a:r>
              <a:rPr dirty="0"/>
              <a:t>о</a:t>
            </a:r>
            <a:r>
              <a:rPr spc="-175" dirty="0"/>
              <a:t> </a:t>
            </a:r>
            <a:r>
              <a:rPr spc="-10" dirty="0"/>
              <a:t>т</a:t>
            </a:r>
            <a:r>
              <a:rPr spc="-180" dirty="0"/>
              <a:t> </a:t>
            </a:r>
            <a:r>
              <a:rPr dirty="0"/>
              <a:t>о</a:t>
            </a:r>
            <a:r>
              <a:rPr spc="-175" dirty="0"/>
              <a:t> </a:t>
            </a:r>
            <a:r>
              <a:rPr dirty="0"/>
              <a:t>р</a:t>
            </a:r>
            <a:r>
              <a:rPr spc="-175" dirty="0"/>
              <a:t> </a:t>
            </a:r>
            <a:r>
              <a:rPr dirty="0"/>
              <a:t>ы</a:t>
            </a:r>
            <a:r>
              <a:rPr spc="-180" dirty="0"/>
              <a:t> </a:t>
            </a:r>
            <a:r>
              <a:rPr spc="-50" dirty="0"/>
              <a:t>е</a:t>
            </a:r>
          </a:p>
          <a:p>
            <a:pPr marL="236220" marR="228600" algn="ctr">
              <a:lnSpc>
                <a:spcPct val="114100"/>
              </a:lnSpc>
            </a:pPr>
            <a:r>
              <a:rPr spc="-30" dirty="0"/>
              <a:t>п</a:t>
            </a:r>
            <a:r>
              <a:rPr spc="-180" dirty="0"/>
              <a:t> </a:t>
            </a:r>
            <a:r>
              <a:rPr dirty="0"/>
              <a:t>о</a:t>
            </a:r>
            <a:r>
              <a:rPr spc="-180" dirty="0"/>
              <a:t> </a:t>
            </a:r>
            <a:r>
              <a:rPr dirty="0"/>
              <a:t>д</a:t>
            </a:r>
            <a:r>
              <a:rPr spc="-180" dirty="0"/>
              <a:t> </a:t>
            </a:r>
            <a:r>
              <a:rPr spc="-30" dirty="0"/>
              <a:t>п</a:t>
            </a:r>
            <a:r>
              <a:rPr spc="-175" dirty="0"/>
              <a:t> </a:t>
            </a:r>
            <a:r>
              <a:rPr spc="-20" dirty="0"/>
              <a:t>и</a:t>
            </a:r>
            <a:r>
              <a:rPr spc="-180" dirty="0"/>
              <a:t> </a:t>
            </a:r>
            <a:r>
              <a:rPr dirty="0"/>
              <a:t>с</a:t>
            </a:r>
            <a:r>
              <a:rPr spc="-180" dirty="0"/>
              <a:t> </a:t>
            </a:r>
            <a:r>
              <a:rPr dirty="0"/>
              <a:t>ы</a:t>
            </a:r>
            <a:r>
              <a:rPr spc="-175" dirty="0"/>
              <a:t> </a:t>
            </a:r>
            <a:r>
              <a:rPr dirty="0"/>
              <a:t>в</a:t>
            </a:r>
            <a:r>
              <a:rPr spc="-180" dirty="0"/>
              <a:t> </a:t>
            </a:r>
            <a:r>
              <a:rPr dirty="0"/>
              <a:t>а</a:t>
            </a:r>
            <a:r>
              <a:rPr spc="-180" dirty="0"/>
              <a:t> </a:t>
            </a:r>
            <a:r>
              <a:rPr dirty="0"/>
              <a:t>ю</a:t>
            </a:r>
            <a:r>
              <a:rPr spc="-175" dirty="0"/>
              <a:t> </a:t>
            </a:r>
            <a:r>
              <a:rPr spc="-10" dirty="0"/>
              <a:t>т</a:t>
            </a:r>
            <a:r>
              <a:rPr spc="-180" dirty="0"/>
              <a:t> </a:t>
            </a:r>
            <a:r>
              <a:rPr dirty="0"/>
              <a:t>с</a:t>
            </a:r>
            <a:r>
              <a:rPr spc="-180" dirty="0"/>
              <a:t> </a:t>
            </a:r>
            <a:r>
              <a:rPr dirty="0"/>
              <a:t>я</a:t>
            </a:r>
            <a:r>
              <a:rPr spc="85" dirty="0"/>
              <a:t>  </a:t>
            </a:r>
            <a:r>
              <a:rPr dirty="0"/>
              <a:t>р</a:t>
            </a:r>
            <a:r>
              <a:rPr spc="-170" dirty="0"/>
              <a:t> </a:t>
            </a:r>
            <a:r>
              <a:rPr dirty="0"/>
              <a:t>у</a:t>
            </a:r>
            <a:r>
              <a:rPr spc="-180" dirty="0"/>
              <a:t> </a:t>
            </a:r>
            <a:r>
              <a:rPr spc="-125" dirty="0"/>
              <a:t>к</a:t>
            </a:r>
            <a:r>
              <a:rPr spc="-180" dirty="0"/>
              <a:t> </a:t>
            </a:r>
            <a:r>
              <a:rPr dirty="0"/>
              <a:t>о</a:t>
            </a:r>
            <a:r>
              <a:rPr spc="-180" dirty="0"/>
              <a:t> </a:t>
            </a:r>
            <a:r>
              <a:rPr dirty="0"/>
              <a:t>в</a:t>
            </a:r>
            <a:r>
              <a:rPr spc="-175" dirty="0"/>
              <a:t> </a:t>
            </a:r>
            <a:r>
              <a:rPr dirty="0"/>
              <a:t>о</a:t>
            </a:r>
            <a:r>
              <a:rPr spc="-180" dirty="0"/>
              <a:t> </a:t>
            </a:r>
            <a:r>
              <a:rPr dirty="0"/>
              <a:t>д</a:t>
            </a:r>
            <a:r>
              <a:rPr spc="-180" dirty="0"/>
              <a:t> </a:t>
            </a:r>
            <a:r>
              <a:rPr spc="-20" dirty="0"/>
              <a:t>и</a:t>
            </a:r>
            <a:r>
              <a:rPr spc="-175" dirty="0"/>
              <a:t> </a:t>
            </a:r>
            <a:r>
              <a:rPr spc="-10" dirty="0"/>
              <a:t>т</a:t>
            </a:r>
            <a:r>
              <a:rPr spc="-180" dirty="0"/>
              <a:t> </a:t>
            </a:r>
            <a:r>
              <a:rPr dirty="0"/>
              <a:t>е</a:t>
            </a:r>
            <a:r>
              <a:rPr spc="-180" dirty="0"/>
              <a:t> </a:t>
            </a:r>
            <a:r>
              <a:rPr dirty="0"/>
              <a:t>л</a:t>
            </a:r>
            <a:r>
              <a:rPr spc="-175" dirty="0"/>
              <a:t> </a:t>
            </a:r>
            <a:r>
              <a:rPr dirty="0"/>
              <a:t>е</a:t>
            </a:r>
            <a:r>
              <a:rPr spc="-180" dirty="0"/>
              <a:t> </a:t>
            </a:r>
            <a:r>
              <a:rPr spc="-50" dirty="0"/>
              <a:t>м </a:t>
            </a:r>
            <a:r>
              <a:rPr dirty="0"/>
              <a:t>о</a:t>
            </a:r>
            <a:r>
              <a:rPr spc="-180" dirty="0"/>
              <a:t> </a:t>
            </a:r>
            <a:r>
              <a:rPr dirty="0"/>
              <a:t>р</a:t>
            </a:r>
            <a:r>
              <a:rPr spc="-175" dirty="0"/>
              <a:t> </a:t>
            </a:r>
            <a:r>
              <a:rPr spc="-40" dirty="0"/>
              <a:t>г</a:t>
            </a:r>
            <a:r>
              <a:rPr spc="-175" dirty="0"/>
              <a:t> </a:t>
            </a:r>
            <a:r>
              <a:rPr dirty="0"/>
              <a:t>а</a:t>
            </a:r>
            <a:r>
              <a:rPr spc="-175" dirty="0"/>
              <a:t> </a:t>
            </a:r>
            <a:r>
              <a:rPr spc="-10" dirty="0"/>
              <a:t>н</a:t>
            </a:r>
            <a:r>
              <a:rPr spc="-175" dirty="0"/>
              <a:t> </a:t>
            </a:r>
            <a:r>
              <a:rPr spc="-20" dirty="0"/>
              <a:t>и</a:t>
            </a:r>
            <a:r>
              <a:rPr spc="-175" dirty="0"/>
              <a:t> </a:t>
            </a:r>
            <a:r>
              <a:rPr spc="-90" dirty="0"/>
              <a:t>з</a:t>
            </a:r>
            <a:r>
              <a:rPr spc="-175" dirty="0"/>
              <a:t> </a:t>
            </a:r>
            <a:r>
              <a:rPr dirty="0"/>
              <a:t>а</a:t>
            </a:r>
            <a:r>
              <a:rPr spc="-175" dirty="0"/>
              <a:t> </a:t>
            </a:r>
            <a:r>
              <a:rPr spc="-20" dirty="0"/>
              <a:t>ц</a:t>
            </a:r>
            <a:r>
              <a:rPr spc="-180" dirty="0"/>
              <a:t> </a:t>
            </a:r>
            <a:r>
              <a:rPr spc="-20" dirty="0"/>
              <a:t>и</a:t>
            </a:r>
            <a:r>
              <a:rPr spc="-175" dirty="0"/>
              <a:t> </a:t>
            </a:r>
            <a:r>
              <a:rPr spc="-50" dirty="0"/>
              <a:t>и</a:t>
            </a:r>
          </a:p>
          <a:p>
            <a:pPr marL="995680">
              <a:lnSpc>
                <a:spcPct val="100000"/>
              </a:lnSpc>
              <a:spcBef>
                <a:spcPts val="305"/>
              </a:spcBef>
            </a:pPr>
            <a:r>
              <a:rPr u="sng" dirty="0">
                <a:uFill>
                  <a:solidFill>
                    <a:srgbClr val="001F5F"/>
                  </a:solidFill>
                </a:uFill>
              </a:rPr>
              <a:t>в</a:t>
            </a:r>
            <a:r>
              <a:rPr u="sng" spc="90" dirty="0">
                <a:uFill>
                  <a:solidFill>
                    <a:srgbClr val="001F5F"/>
                  </a:solidFill>
                </a:uFill>
              </a:rPr>
              <a:t> 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д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в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у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х</a:t>
            </a:r>
            <a:r>
              <a:rPr u="sng" spc="90" dirty="0">
                <a:uFill>
                  <a:solidFill>
                    <a:srgbClr val="001F5F"/>
                  </a:solidFill>
                </a:uFill>
              </a:rPr>
              <a:t> 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э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125" dirty="0">
                <a:uFill>
                  <a:solidFill>
                    <a:srgbClr val="001F5F"/>
                  </a:solidFill>
                </a:uFill>
              </a:rPr>
              <a:t>к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90" dirty="0">
                <a:uFill>
                  <a:solidFill>
                    <a:srgbClr val="001F5F"/>
                  </a:solidFill>
                </a:uFill>
              </a:rPr>
              <a:t>з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е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60" dirty="0">
                <a:uFill>
                  <a:solidFill>
                    <a:srgbClr val="001F5F"/>
                  </a:solidFill>
                </a:uFill>
              </a:rPr>
              <a:t>м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30" dirty="0">
                <a:uFill>
                  <a:solidFill>
                    <a:srgbClr val="001F5F"/>
                  </a:solidFill>
                </a:uFill>
              </a:rPr>
              <a:t>п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л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10" dirty="0">
                <a:uFill>
                  <a:solidFill>
                    <a:srgbClr val="001F5F"/>
                  </a:solidFill>
                </a:uFill>
              </a:rPr>
              <a:t>я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р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а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х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50" dirty="0">
                <a:uFill>
                  <a:solidFill>
                    <a:srgbClr val="001F5F"/>
                  </a:solidFill>
                </a:uFill>
              </a:rPr>
              <a:t>:</a:t>
            </a:r>
          </a:p>
          <a:p>
            <a:pPr marL="891540">
              <a:lnSpc>
                <a:spcPct val="100000"/>
              </a:lnSpc>
              <a:spcBef>
                <a:spcPts val="305"/>
              </a:spcBef>
            </a:pPr>
            <a:r>
              <a:rPr dirty="0"/>
              <a:t>-</a:t>
            </a:r>
            <a:r>
              <a:rPr spc="85" dirty="0"/>
              <a:t> 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д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л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я</a:t>
            </a:r>
            <a:r>
              <a:rPr u="sng" spc="90" dirty="0">
                <a:uFill>
                  <a:solidFill>
                    <a:srgbClr val="001F5F"/>
                  </a:solidFill>
                </a:uFill>
              </a:rPr>
              <a:t>  </a:t>
            </a:r>
            <a:r>
              <a:rPr u="sng" spc="-10" dirty="0">
                <a:uFill>
                  <a:solidFill>
                    <a:srgbClr val="001F5F"/>
                  </a:solidFill>
                </a:uFill>
              </a:rPr>
              <a:t>н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а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с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10" dirty="0">
                <a:uFill>
                  <a:solidFill>
                    <a:srgbClr val="001F5F"/>
                  </a:solidFill>
                </a:uFill>
              </a:rPr>
              <a:t>т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а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в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л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10" dirty="0">
                <a:uFill>
                  <a:solidFill>
                    <a:srgbClr val="001F5F"/>
                  </a:solidFill>
                </a:uFill>
              </a:rPr>
              <a:t>я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е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60" dirty="0">
                <a:uFill>
                  <a:solidFill>
                    <a:srgbClr val="001F5F"/>
                  </a:solidFill>
                </a:uFill>
              </a:rPr>
              <a:t>м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о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40" dirty="0">
                <a:uFill>
                  <a:solidFill>
                    <a:srgbClr val="001F5F"/>
                  </a:solidFill>
                </a:uFill>
              </a:rPr>
              <a:t>г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о</a:t>
            </a:r>
            <a:r>
              <a:rPr u="sng" spc="85" dirty="0">
                <a:uFill>
                  <a:solidFill>
                    <a:srgbClr val="001F5F"/>
                  </a:solidFill>
                </a:uFill>
              </a:rPr>
              <a:t>  </a:t>
            </a:r>
            <a:r>
              <a:rPr u="sng" spc="-50" dirty="0">
                <a:uFill>
                  <a:solidFill>
                    <a:srgbClr val="001F5F"/>
                  </a:solidFill>
                </a:uFill>
              </a:rPr>
              <a:t>и</a:t>
            </a:r>
          </a:p>
          <a:p>
            <a:pPr marL="176530" marR="168910" algn="ctr">
              <a:lnSpc>
                <a:spcPct val="114100"/>
              </a:lnSpc>
            </a:pPr>
            <a:r>
              <a:rPr u="sng" dirty="0">
                <a:uFill>
                  <a:solidFill>
                    <a:srgbClr val="001F5F"/>
                  </a:solidFill>
                </a:uFill>
              </a:rPr>
              <a:t>-</a:t>
            </a:r>
            <a:r>
              <a:rPr u="sng" spc="85" dirty="0">
                <a:uFill>
                  <a:solidFill>
                    <a:srgbClr val="001F5F"/>
                  </a:solidFill>
                </a:uFill>
              </a:rPr>
              <a:t>  </a:t>
            </a:r>
            <a:r>
              <a:rPr u="sng" spc="-125" dirty="0">
                <a:uFill>
                  <a:solidFill>
                    <a:srgbClr val="001F5F"/>
                  </a:solidFill>
                </a:uFill>
              </a:rPr>
              <a:t>к</a:t>
            </a:r>
            <a:r>
              <a:rPr u="sng" spc="-17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а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д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р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о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в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о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й</a:t>
            </a:r>
            <a:r>
              <a:rPr u="sng" spc="90" dirty="0">
                <a:uFill>
                  <a:solidFill>
                    <a:srgbClr val="001F5F"/>
                  </a:solidFill>
                </a:uFill>
              </a:rPr>
              <a:t> 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с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л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у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85" dirty="0">
                <a:uFill>
                  <a:solidFill>
                    <a:srgbClr val="001F5F"/>
                  </a:solidFill>
                </a:uFill>
              </a:rPr>
              <a:t>ж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20" dirty="0">
                <a:uFill>
                  <a:solidFill>
                    <a:srgbClr val="001F5F"/>
                  </a:solidFill>
                </a:uFill>
              </a:rPr>
              <a:t>б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ы</a:t>
            </a:r>
            <a:r>
              <a:rPr u="sng" spc="90" dirty="0">
                <a:uFill>
                  <a:solidFill>
                    <a:srgbClr val="001F5F"/>
                  </a:solidFill>
                </a:uFill>
              </a:rPr>
              <a:t> 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о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р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40" dirty="0">
                <a:uFill>
                  <a:solidFill>
                    <a:srgbClr val="001F5F"/>
                  </a:solidFill>
                </a:uFill>
              </a:rPr>
              <a:t>г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а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10" dirty="0">
                <a:uFill>
                  <a:solidFill>
                    <a:srgbClr val="001F5F"/>
                  </a:solidFill>
                </a:uFill>
              </a:rPr>
              <a:t>н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20" dirty="0">
                <a:uFill>
                  <a:solidFill>
                    <a:srgbClr val="001F5F"/>
                  </a:solidFill>
                </a:uFill>
              </a:rPr>
              <a:t>и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90" dirty="0">
                <a:uFill>
                  <a:solidFill>
                    <a:srgbClr val="001F5F"/>
                  </a:solidFill>
                </a:uFill>
              </a:rPr>
              <a:t>з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а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20" dirty="0">
                <a:uFill>
                  <a:solidFill>
                    <a:srgbClr val="001F5F"/>
                  </a:solidFill>
                </a:uFill>
              </a:rPr>
              <a:t>ц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20" dirty="0">
                <a:uFill>
                  <a:solidFill>
                    <a:srgbClr val="001F5F"/>
                  </a:solidFill>
                </a:uFill>
              </a:rPr>
              <a:t>и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50" dirty="0">
                <a:uFill>
                  <a:solidFill>
                    <a:srgbClr val="001F5F"/>
                  </a:solidFill>
                </a:uFill>
              </a:rPr>
              <a:t>и</a:t>
            </a:r>
            <a:r>
              <a:rPr spc="-50" dirty="0"/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д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л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я</a:t>
            </a:r>
            <a:r>
              <a:rPr u="sng" spc="90" dirty="0">
                <a:uFill>
                  <a:solidFill>
                    <a:srgbClr val="001F5F"/>
                  </a:solidFill>
                </a:uFill>
              </a:rPr>
              <a:t> 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в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125" dirty="0">
                <a:uFill>
                  <a:solidFill>
                    <a:srgbClr val="001F5F"/>
                  </a:solidFill>
                </a:uFill>
              </a:rPr>
              <a:t>к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л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ю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35" dirty="0">
                <a:uFill>
                  <a:solidFill>
                    <a:srgbClr val="001F5F"/>
                  </a:solidFill>
                </a:uFill>
              </a:rPr>
              <a:t>ч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е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10" dirty="0">
                <a:uFill>
                  <a:solidFill>
                    <a:srgbClr val="001F5F"/>
                  </a:solidFill>
                </a:uFill>
              </a:rPr>
              <a:t>н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20" dirty="0">
                <a:uFill>
                  <a:solidFill>
                    <a:srgbClr val="001F5F"/>
                  </a:solidFill>
                </a:uFill>
              </a:rPr>
              <a:t>и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я</a:t>
            </a:r>
            <a:r>
              <a:rPr u="sng" spc="90" dirty="0">
                <a:uFill>
                  <a:solidFill>
                    <a:srgbClr val="001F5F"/>
                  </a:solidFill>
                </a:uFill>
              </a:rPr>
              <a:t> 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в</a:t>
            </a:r>
            <a:r>
              <a:rPr u="sng" spc="90" dirty="0">
                <a:uFill>
                  <a:solidFill>
                    <a:srgbClr val="001F5F"/>
                  </a:solidFill>
                </a:uFill>
              </a:rPr>
              <a:t> 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л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20" dirty="0">
                <a:uFill>
                  <a:solidFill>
                    <a:srgbClr val="001F5F"/>
                  </a:solidFill>
                </a:uFill>
              </a:rPr>
              <a:t>и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35" dirty="0">
                <a:uFill>
                  <a:solidFill>
                    <a:srgbClr val="001F5F"/>
                  </a:solidFill>
                </a:uFill>
              </a:rPr>
              <a:t>ч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10" dirty="0">
                <a:uFill>
                  <a:solidFill>
                    <a:srgbClr val="001F5F"/>
                  </a:solidFill>
                </a:uFill>
              </a:rPr>
              <a:t>н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о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е</a:t>
            </a:r>
            <a:r>
              <a:rPr u="sng" spc="90" dirty="0">
                <a:uFill>
                  <a:solidFill>
                    <a:srgbClr val="001F5F"/>
                  </a:solidFill>
                </a:uFill>
              </a:rPr>
              <a:t> 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д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е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л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50" dirty="0">
                <a:uFill>
                  <a:solidFill>
                    <a:srgbClr val="001F5F"/>
                  </a:solidFill>
                </a:uFill>
              </a:rPr>
              <a:t>о</a:t>
            </a:r>
          </a:p>
          <a:p>
            <a:pPr algn="ctr">
              <a:lnSpc>
                <a:spcPct val="100000"/>
              </a:lnSpc>
              <a:spcBef>
                <a:spcPts val="305"/>
              </a:spcBef>
            </a:pPr>
            <a:r>
              <a:rPr u="sng" spc="-10" dirty="0">
                <a:uFill>
                  <a:solidFill>
                    <a:srgbClr val="001F5F"/>
                  </a:solidFill>
                </a:uFill>
              </a:rPr>
              <a:t>н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а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с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10" dirty="0">
                <a:uFill>
                  <a:solidFill>
                    <a:srgbClr val="001F5F"/>
                  </a:solidFill>
                </a:uFill>
              </a:rPr>
              <a:t>т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а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в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л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10" dirty="0">
                <a:uFill>
                  <a:solidFill>
                    <a:srgbClr val="001F5F"/>
                  </a:solidFill>
                </a:uFill>
              </a:rPr>
              <a:t>я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е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60" dirty="0">
                <a:uFill>
                  <a:solidFill>
                    <a:srgbClr val="001F5F"/>
                  </a:solidFill>
                </a:uFill>
              </a:rPr>
              <a:t>м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о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40" dirty="0">
                <a:uFill>
                  <a:solidFill>
                    <a:srgbClr val="001F5F"/>
                  </a:solidFill>
                </a:uFill>
              </a:rPr>
              <a:t>г</a:t>
            </a:r>
            <a:r>
              <a:rPr u="sng" spc="-180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1F5F"/>
                  </a:solidFill>
                </a:uFill>
              </a:rPr>
              <a:t>о</a:t>
            </a:r>
            <a:r>
              <a:rPr u="sng" spc="-1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u="sng" spc="-50" dirty="0">
                <a:uFill>
                  <a:solidFill>
                    <a:srgbClr val="001F5F"/>
                  </a:solidFill>
                </a:uFill>
              </a:rPr>
              <a:t>.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5447995" y="1386497"/>
            <a:ext cx="3729990" cy="5267325"/>
            <a:chOff x="5447995" y="1386497"/>
            <a:chExt cx="3729990" cy="5267325"/>
          </a:xfrm>
        </p:grpSpPr>
        <p:sp>
          <p:nvSpPr>
            <p:cNvPr id="6" name="object 6"/>
            <p:cNvSpPr/>
            <p:nvPr/>
          </p:nvSpPr>
          <p:spPr>
            <a:xfrm>
              <a:off x="5457520" y="1396022"/>
              <a:ext cx="3710940" cy="5248275"/>
            </a:xfrm>
            <a:custGeom>
              <a:avLst/>
              <a:gdLst/>
              <a:ahLst/>
              <a:cxnLst/>
              <a:rect l="l" t="t" r="r" b="b"/>
              <a:pathLst>
                <a:path w="3710940" h="5248275">
                  <a:moveTo>
                    <a:pt x="0" y="0"/>
                  </a:moveTo>
                  <a:lnTo>
                    <a:pt x="3710317" y="0"/>
                  </a:lnTo>
                  <a:lnTo>
                    <a:pt x="3710317" y="5247690"/>
                  </a:lnTo>
                  <a:lnTo>
                    <a:pt x="0" y="5247690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57520" y="1396022"/>
              <a:ext cx="3710317" cy="524769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457520" y="1396022"/>
              <a:ext cx="3710940" cy="5248275"/>
            </a:xfrm>
            <a:custGeom>
              <a:avLst/>
              <a:gdLst/>
              <a:ahLst/>
              <a:cxnLst/>
              <a:rect l="l" t="t" r="r" b="b"/>
              <a:pathLst>
                <a:path w="3710940" h="5248275">
                  <a:moveTo>
                    <a:pt x="0" y="0"/>
                  </a:moveTo>
                  <a:lnTo>
                    <a:pt x="3710317" y="0"/>
                  </a:lnTo>
                  <a:lnTo>
                    <a:pt x="3710317" y="5247690"/>
                  </a:lnTo>
                  <a:lnTo>
                    <a:pt x="0" y="5247690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948466" y="1024900"/>
            <a:ext cx="40430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ю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щ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7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821F87-B499-41F7-495E-FEE1AD428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" y="283"/>
            <a:ext cx="9905181" cy="6857433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1006049" y="928669"/>
            <a:ext cx="8126095" cy="1905"/>
          </a:xfrm>
          <a:custGeom>
            <a:avLst/>
            <a:gdLst/>
            <a:ahLst/>
            <a:cxnLst/>
            <a:rect l="l" t="t" r="r" b="b"/>
            <a:pathLst>
              <a:path w="8126095" h="1905">
                <a:moveTo>
                  <a:pt x="0" y="0"/>
                </a:moveTo>
                <a:lnTo>
                  <a:pt x="8126069" y="1587"/>
                </a:lnTo>
              </a:path>
            </a:pathLst>
          </a:custGeom>
          <a:ln w="12699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1752" y="95027"/>
            <a:ext cx="8259445" cy="1614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62275" marR="746760" indent="-1474470">
              <a:lnSpc>
                <a:spcPct val="1141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З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Ч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А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15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Г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З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Ц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85"/>
              </a:spcBef>
            </a:pP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ж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7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ч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05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ь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з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х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ч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х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Ф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8091" y="1648447"/>
            <a:ext cx="9453587" cy="520957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06049" y="928669"/>
            <a:ext cx="8126095" cy="1905"/>
          </a:xfrm>
          <a:custGeom>
            <a:avLst/>
            <a:gdLst/>
            <a:ahLst/>
            <a:cxnLst/>
            <a:rect l="l" t="t" r="r" b="b"/>
            <a:pathLst>
              <a:path w="8126095" h="1905">
                <a:moveTo>
                  <a:pt x="0" y="0"/>
                </a:moveTo>
                <a:lnTo>
                  <a:pt x="8126069" y="1587"/>
                </a:lnTo>
              </a:path>
            </a:pathLst>
          </a:custGeom>
          <a:ln w="12699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1752" y="95027"/>
            <a:ext cx="8259445" cy="1614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62275" marR="746760" indent="-1474470">
              <a:lnSpc>
                <a:spcPct val="1141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З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Ч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А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15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Г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З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Ц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85"/>
              </a:spcBef>
            </a:pP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ж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7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ч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05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ь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з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х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ч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х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Ф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78017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5416CF8-4F2E-CE6B-0169-A533B5EE18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" y="283"/>
            <a:ext cx="9905181" cy="6857433"/>
          </a:xfrm>
          <a:prstGeom prst="rect">
            <a:avLst/>
          </a:prstGeom>
        </p:spPr>
      </p:pic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7937" rIns="0" bIns="0" rtlCol="0">
            <a:spAutoFit/>
          </a:bodyPr>
          <a:lstStyle/>
          <a:p>
            <a:pPr marL="2983865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В</a:t>
            </a:r>
            <a:r>
              <a:rPr sz="1800" spc="55" dirty="0"/>
              <a:t>  </a:t>
            </a:r>
            <a:r>
              <a:rPr sz="1800" spc="-20" dirty="0"/>
              <a:t>П</a:t>
            </a:r>
            <a:r>
              <a:rPr sz="1800" spc="-200" dirty="0"/>
              <a:t> </a:t>
            </a:r>
            <a:r>
              <a:rPr sz="1800" dirty="0"/>
              <a:t>О</a:t>
            </a:r>
            <a:r>
              <a:rPr sz="1800" spc="-204" dirty="0"/>
              <a:t> </a:t>
            </a:r>
            <a:r>
              <a:rPr sz="1800" spc="-15" dirty="0"/>
              <a:t>М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4" dirty="0"/>
              <a:t> </a:t>
            </a:r>
            <a:r>
              <a:rPr sz="1800" spc="-25" dirty="0"/>
              <a:t>Щ</a:t>
            </a:r>
            <a:r>
              <a:rPr sz="1800" spc="-200" dirty="0"/>
              <a:t> </a:t>
            </a:r>
            <a:r>
              <a:rPr sz="1800" dirty="0"/>
              <a:t>Ь</a:t>
            </a:r>
            <a:r>
              <a:rPr sz="1800" spc="60" dirty="0"/>
              <a:t>  </a:t>
            </a:r>
            <a:r>
              <a:rPr sz="1800" dirty="0"/>
              <a:t>Н</a:t>
            </a:r>
            <a:r>
              <a:rPr sz="1800" spc="-200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С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0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4" dirty="0"/>
              <a:t> </a:t>
            </a:r>
            <a:r>
              <a:rPr sz="1800" spc="-20" dirty="0"/>
              <a:t>К</a:t>
            </a:r>
            <a:r>
              <a:rPr sz="1800" spc="-204" dirty="0"/>
              <a:t> </a:t>
            </a:r>
            <a:r>
              <a:rPr sz="1800" spc="-50" dirty="0"/>
              <a:t>У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1006049" y="928669"/>
            <a:ext cx="8126095" cy="1905"/>
          </a:xfrm>
          <a:custGeom>
            <a:avLst/>
            <a:gdLst/>
            <a:ahLst/>
            <a:cxnLst/>
            <a:rect l="l" t="t" r="r" b="b"/>
            <a:pathLst>
              <a:path w="8126095" h="1905">
                <a:moveTo>
                  <a:pt x="0" y="0"/>
                </a:moveTo>
                <a:lnTo>
                  <a:pt x="8126069" y="1587"/>
                </a:lnTo>
              </a:path>
            </a:pathLst>
          </a:custGeom>
          <a:ln w="12699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06931" y="1099727"/>
            <a:ext cx="9486265" cy="5781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4420">
              <a:lnSpc>
                <a:spcPct val="100000"/>
              </a:lnSpc>
              <a:spcBef>
                <a:spcPts val="100"/>
              </a:spcBef>
            </a:pPr>
            <a:r>
              <a:rPr sz="1800" b="1" spc="155" dirty="0">
                <a:solidFill>
                  <a:srgbClr val="001F5F"/>
                </a:solidFill>
                <a:latin typeface="Arial"/>
                <a:cs typeface="Arial"/>
              </a:rPr>
              <a:t>ПАМЯТКА</a:t>
            </a:r>
            <a:r>
              <a:rPr sz="1800" b="1" spc="4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120" dirty="0">
                <a:solidFill>
                  <a:srgbClr val="001F5F"/>
                </a:solidFill>
                <a:latin typeface="Arial"/>
                <a:cs typeface="Arial"/>
              </a:rPr>
              <a:t>ДЛЯ</a:t>
            </a:r>
            <a:r>
              <a:rPr sz="1800" b="1" spc="43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170" dirty="0">
                <a:solidFill>
                  <a:srgbClr val="001F5F"/>
                </a:solidFill>
                <a:latin typeface="Arial"/>
                <a:cs typeface="Arial"/>
              </a:rPr>
              <a:t>НАСТАВНИКА</a:t>
            </a:r>
            <a:r>
              <a:rPr sz="1800" b="1" spc="4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4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150" dirty="0">
                <a:solidFill>
                  <a:srgbClr val="001F5F"/>
                </a:solidFill>
                <a:latin typeface="Arial"/>
                <a:cs typeface="Arial"/>
              </a:rPr>
              <a:t>СФЕРЕ</a:t>
            </a:r>
            <a:r>
              <a:rPr sz="1800" b="1" spc="4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165" dirty="0">
                <a:solidFill>
                  <a:srgbClr val="001F5F"/>
                </a:solidFill>
                <a:latin typeface="Arial"/>
                <a:cs typeface="Arial"/>
              </a:rPr>
              <a:t>ЗДРАВООХРАНЕНИЯ</a:t>
            </a:r>
            <a:endParaRPr sz="18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  <a:spcBef>
                <a:spcPts val="1220"/>
              </a:spcBef>
            </a:pP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Рекомендации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по первичной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адаптации 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наставляемого:</a:t>
            </a:r>
            <a:endParaRPr sz="1400" dirty="0">
              <a:latin typeface="Arial"/>
              <a:cs typeface="Arial"/>
            </a:endParaRPr>
          </a:p>
          <a:p>
            <a:pPr marL="12700" marR="5080" indent="121920" algn="just">
              <a:lnSpc>
                <a:spcPct val="136900"/>
              </a:lnSpc>
              <a:spcBef>
                <a:spcPts val="1155"/>
              </a:spcBef>
              <a:buChar char="-"/>
              <a:tabLst>
                <a:tab pos="134620" algn="l"/>
              </a:tabLst>
            </a:pP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Расскажите</a:t>
            </a:r>
            <a:r>
              <a:rPr sz="1400" spc="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молодому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специалисту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особенностях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общения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пациентами</a:t>
            </a:r>
            <a:r>
              <a:rPr sz="1400" spc="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коллегами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Вашем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отделении.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Поясните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принятые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нормы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профессионального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поведения;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6350" indent="197485" algn="just">
              <a:lnSpc>
                <a:spcPct val="136900"/>
              </a:lnSpc>
              <a:buChar char="-"/>
              <a:tabLst>
                <a:tab pos="210185" algn="l"/>
              </a:tabLst>
            </a:pP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Познакомьте</a:t>
            </a:r>
            <a:r>
              <a:rPr sz="1400" spc="11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наставляемого</a:t>
            </a:r>
            <a:r>
              <a:rPr sz="1400" spc="11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400" spc="11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организацией,</a:t>
            </a:r>
            <a:r>
              <a:rPr sz="1400" spc="11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структурным</a:t>
            </a:r>
            <a:r>
              <a:rPr sz="1400" spc="11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подразделением,</a:t>
            </a:r>
            <a:r>
              <a:rPr sz="1400" spc="11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114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котором</a:t>
            </a:r>
            <a:r>
              <a:rPr sz="1400" spc="11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Вы</a:t>
            </a:r>
            <a:r>
              <a:rPr sz="1400" spc="11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работаете,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особенностями</a:t>
            </a:r>
            <a:r>
              <a:rPr sz="1400" spc="2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работы</a:t>
            </a:r>
            <a:r>
              <a:rPr sz="1400" spc="2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лечебного</a:t>
            </a:r>
            <a:r>
              <a:rPr sz="1400" spc="2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учреждения,</a:t>
            </a:r>
            <a:r>
              <a:rPr sz="1400" spc="2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стандартами</a:t>
            </a:r>
            <a:r>
              <a:rPr sz="1400" spc="2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оказания</a:t>
            </a:r>
            <a:r>
              <a:rPr sz="1400" spc="2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медицинской</a:t>
            </a:r>
            <a:r>
              <a:rPr sz="1400" spc="2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помощи</a:t>
            </a:r>
            <a:r>
              <a:rPr sz="1400" spc="2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2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клиническими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рекомендациями</a:t>
            </a:r>
            <a:r>
              <a:rPr sz="1400" spc="26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400" spc="26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профилю</a:t>
            </a:r>
            <a:r>
              <a:rPr sz="1400" spc="27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деятельности.</a:t>
            </a:r>
            <a:r>
              <a:rPr sz="1400" spc="26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Это</a:t>
            </a:r>
            <a:r>
              <a:rPr sz="1400" spc="27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будет</a:t>
            </a:r>
            <a:r>
              <a:rPr sz="1400" spc="26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особенно</a:t>
            </a:r>
            <a:r>
              <a:rPr sz="1400" spc="27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важно</a:t>
            </a:r>
            <a:r>
              <a:rPr sz="1400" spc="26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для</a:t>
            </a:r>
            <a:r>
              <a:rPr sz="1400" spc="27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специалиста,</a:t>
            </a:r>
            <a:r>
              <a:rPr sz="1400" spc="26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впервые приступающего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практической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работе;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7620" indent="215265" algn="just">
              <a:lnSpc>
                <a:spcPct val="136900"/>
              </a:lnSpc>
              <a:buChar char="-"/>
              <a:tabLst>
                <a:tab pos="227965" algn="l"/>
              </a:tabLst>
            </a:pP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Покажите,</a:t>
            </a:r>
            <a:r>
              <a:rPr sz="1400" spc="15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как</a:t>
            </a:r>
            <a:r>
              <a:rPr sz="1400" spc="15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пользоваться</a:t>
            </a:r>
            <a:r>
              <a:rPr sz="1400" spc="16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медицинскими</a:t>
            </a:r>
            <a:r>
              <a:rPr sz="1400" spc="15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информационными</a:t>
            </a:r>
            <a:r>
              <a:rPr sz="1400" spc="16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системами</a:t>
            </a:r>
            <a:r>
              <a:rPr sz="1400" spc="15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16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внутренними</a:t>
            </a:r>
            <a:r>
              <a:rPr sz="1400" spc="15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ресурсами организации.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Научите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работать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электронными 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медицинскими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картами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статистической документацией;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5715" indent="140335" algn="just">
              <a:lnSpc>
                <a:spcPct val="136900"/>
              </a:lnSpc>
              <a:buChar char="-"/>
              <a:tabLst>
                <a:tab pos="153035" algn="l"/>
              </a:tabLst>
            </a:pP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Проявите</a:t>
            </a:r>
            <a:r>
              <a:rPr sz="1400" spc="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интерес</a:t>
            </a:r>
            <a:r>
              <a:rPr sz="1400" spc="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личности</a:t>
            </a:r>
            <a:r>
              <a:rPr sz="1400" spc="1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нового</a:t>
            </a:r>
            <a:r>
              <a:rPr sz="1400" spc="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сотрудника.</a:t>
            </a:r>
            <a:r>
              <a:rPr sz="1400" spc="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Спросите</a:t>
            </a:r>
            <a:r>
              <a:rPr sz="1400" spc="1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его</a:t>
            </a:r>
            <a:r>
              <a:rPr sz="1400" spc="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образовании,</a:t>
            </a:r>
            <a:r>
              <a:rPr sz="1400" spc="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предыдущей</a:t>
            </a:r>
            <a:r>
              <a:rPr sz="1400" spc="1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практике</a:t>
            </a:r>
            <a:r>
              <a:rPr sz="1400" spc="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(если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имеется),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профессиональных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интересах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ожиданиях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работы;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5080" indent="159385" algn="just">
              <a:lnSpc>
                <a:spcPct val="136900"/>
              </a:lnSpc>
              <a:buChar char="-"/>
              <a:tabLst>
                <a:tab pos="172085" algn="l"/>
              </a:tabLst>
            </a:pP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Окажите</a:t>
            </a:r>
            <a:r>
              <a:rPr sz="1400" spc="3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помощь</a:t>
            </a:r>
            <a:r>
              <a:rPr sz="1400" spc="3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3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ориентировании</a:t>
            </a:r>
            <a:r>
              <a:rPr sz="1400" spc="3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</a:t>
            </a:r>
            <a:r>
              <a:rPr sz="1400" spc="3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территории</a:t>
            </a:r>
            <a:r>
              <a:rPr sz="1400" spc="3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организации,</a:t>
            </a:r>
            <a:r>
              <a:rPr sz="1400" spc="3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покажите</a:t>
            </a:r>
            <a:r>
              <a:rPr sz="1400" spc="3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основные</a:t>
            </a:r>
            <a:r>
              <a:rPr sz="1400" spc="3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кабинеты</a:t>
            </a:r>
            <a:r>
              <a:rPr sz="1400" spc="3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3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службы,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объясните</a:t>
            </a:r>
            <a:r>
              <a:rPr sz="1400" spc="3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порядок</a:t>
            </a:r>
            <a:r>
              <a:rPr sz="1400" spc="3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прохода</a:t>
            </a:r>
            <a:r>
              <a:rPr sz="1400" spc="3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3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зоны</a:t>
            </a:r>
            <a:r>
              <a:rPr sz="1400" spc="3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ограниченного</a:t>
            </a:r>
            <a:r>
              <a:rPr sz="1400" spc="3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доступа,</a:t>
            </a:r>
            <a:r>
              <a:rPr sz="1400" spc="3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пока</a:t>
            </a:r>
            <a:r>
              <a:rPr sz="1400" spc="3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его</a:t>
            </a:r>
            <a:r>
              <a:rPr sz="1400" spc="3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удостоверение</a:t>
            </a:r>
            <a:r>
              <a:rPr sz="1400" spc="3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находится</a:t>
            </a:r>
            <a:r>
              <a:rPr sz="1400" spc="3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3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процессе оформления;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5080" indent="179070" algn="just">
              <a:lnSpc>
                <a:spcPct val="136900"/>
              </a:lnSpc>
              <a:spcBef>
                <a:spcPts val="5"/>
              </a:spcBef>
              <a:buChar char="-"/>
              <a:tabLst>
                <a:tab pos="191770" algn="l"/>
              </a:tabLst>
            </a:pP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</a:t>
            </a:r>
            <a:r>
              <a:rPr sz="1400" spc="6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поручении</a:t>
            </a:r>
            <a:r>
              <a:rPr sz="1400" spc="6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первых</a:t>
            </a:r>
            <a:r>
              <a:rPr sz="1400" spc="7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заданий</a:t>
            </a:r>
            <a:r>
              <a:rPr sz="1400" spc="6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спрашивайте</a:t>
            </a:r>
            <a:r>
              <a:rPr sz="1400" spc="7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6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ходе</a:t>
            </a:r>
            <a:r>
              <a:rPr sz="1400" spc="6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их</a:t>
            </a:r>
            <a:r>
              <a:rPr sz="1400" spc="7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выполнения</a:t>
            </a:r>
            <a:r>
              <a:rPr sz="1400" spc="6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7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предлагайте</a:t>
            </a:r>
            <a:r>
              <a:rPr sz="1400" spc="6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помощь</a:t>
            </a:r>
            <a:r>
              <a:rPr sz="1400" spc="6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7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случае 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возникновения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затруднений.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Поощряйте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вопросы</a:t>
            </a:r>
            <a:r>
              <a:rPr sz="14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проявление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инициативы;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6350" indent="111125" algn="just">
              <a:lnSpc>
                <a:spcPct val="136900"/>
              </a:lnSpc>
              <a:buChar char="-"/>
              <a:tabLst>
                <a:tab pos="123825" algn="l"/>
              </a:tabLst>
            </a:pP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Будьте</a:t>
            </a:r>
            <a:r>
              <a:rPr sz="1400" spc="3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доброжелательны</a:t>
            </a:r>
            <a:r>
              <a:rPr sz="1400" spc="3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3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наставляемому</a:t>
            </a:r>
            <a:r>
              <a:rPr sz="1400" spc="3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3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внимательны</a:t>
            </a:r>
            <a:r>
              <a:rPr sz="1400" spc="3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3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его</a:t>
            </a:r>
            <a:r>
              <a:rPr sz="1400" spc="3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нуждам.</a:t>
            </a:r>
            <a:r>
              <a:rPr sz="1400" spc="3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Будьте</a:t>
            </a:r>
            <a:r>
              <a:rPr sz="1400" spc="3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готовы</a:t>
            </a:r>
            <a:r>
              <a:rPr sz="1400" spc="3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отвечать</a:t>
            </a:r>
            <a:r>
              <a:rPr sz="1400" spc="3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</a:t>
            </a:r>
            <a:r>
              <a:rPr sz="1400" spc="3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все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возникающие</a:t>
            </a:r>
            <a:r>
              <a:rPr sz="1400" spc="2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вопросы</a:t>
            </a:r>
            <a:r>
              <a:rPr sz="1400" spc="25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400" spc="25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организации</a:t>
            </a:r>
            <a:r>
              <a:rPr sz="1400" spc="25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работы</a:t>
            </a:r>
            <a:r>
              <a:rPr sz="1400" spc="25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25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клиническим</a:t>
            </a:r>
            <a:r>
              <a:rPr sz="1400" spc="25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ситуациям.</a:t>
            </a:r>
            <a:r>
              <a:rPr sz="1400" spc="25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Проявляйте</a:t>
            </a:r>
            <a:r>
              <a:rPr sz="1400" spc="25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терпение</a:t>
            </a:r>
            <a:r>
              <a:rPr sz="1400" spc="2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25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уважение,</a:t>
            </a:r>
            <a:endParaRPr sz="14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5FA3030-4DF6-5B3E-0F94-C1436772E2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" y="283"/>
            <a:ext cx="9905181" cy="6857433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85169" y="99595"/>
            <a:ext cx="81267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55" dirty="0"/>
              <a:t>ПАМЯТКА</a:t>
            </a:r>
            <a:r>
              <a:rPr sz="1800" spc="425" dirty="0"/>
              <a:t> </a:t>
            </a:r>
            <a:r>
              <a:rPr sz="1800" spc="120" dirty="0"/>
              <a:t>ДЛЯ</a:t>
            </a:r>
            <a:r>
              <a:rPr sz="1800" spc="434" dirty="0"/>
              <a:t> </a:t>
            </a:r>
            <a:r>
              <a:rPr sz="1800" spc="170" dirty="0"/>
              <a:t>НАСТАВНИКА</a:t>
            </a:r>
            <a:r>
              <a:rPr sz="1800" spc="430" dirty="0"/>
              <a:t> </a:t>
            </a:r>
            <a:r>
              <a:rPr sz="1800" dirty="0"/>
              <a:t>В</a:t>
            </a:r>
            <a:r>
              <a:rPr sz="1800" spc="425" dirty="0"/>
              <a:t> </a:t>
            </a:r>
            <a:r>
              <a:rPr sz="1800" spc="150" dirty="0"/>
              <a:t>СФЕРЕ</a:t>
            </a:r>
            <a:r>
              <a:rPr sz="1800" spc="440" dirty="0"/>
              <a:t> </a:t>
            </a:r>
            <a:r>
              <a:rPr sz="1800" spc="165" dirty="0"/>
              <a:t>ЗДРАВООХРАНЕНИЯ</a:t>
            </a:r>
            <a:endParaRPr sz="1800"/>
          </a:p>
        </p:txBody>
      </p:sp>
      <p:sp>
        <p:nvSpPr>
          <p:cNvPr id="4" name="object 4"/>
          <p:cNvSpPr txBox="1"/>
          <p:nvPr/>
        </p:nvSpPr>
        <p:spPr>
          <a:xfrm>
            <a:off x="206931" y="529302"/>
            <a:ext cx="9486265" cy="6204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7265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Рекомендации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для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наставника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по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общению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при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осуществлении</a:t>
            </a:r>
            <a:r>
              <a:rPr sz="1400" b="1" i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наставничества:</a:t>
            </a:r>
            <a:endParaRPr sz="1400" dirty="0">
              <a:latin typeface="Arial"/>
              <a:cs typeface="Arial"/>
            </a:endParaRPr>
          </a:p>
          <a:p>
            <a:pPr marL="12700" marR="6350" indent="114300" algn="just">
              <a:lnSpc>
                <a:spcPct val="114100"/>
              </a:lnSpc>
              <a:spcBef>
                <a:spcPts val="960"/>
              </a:spcBef>
              <a:buChar char="-"/>
              <a:tabLst>
                <a:tab pos="127000" algn="l"/>
              </a:tabLst>
            </a:pP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Старайтесь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использовать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 скорее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проблемно-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ориентированные, чем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личностно-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ориентированные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утверждения,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то</a:t>
            </a:r>
            <a:r>
              <a:rPr sz="14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есть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обращайте</a:t>
            </a:r>
            <a:r>
              <a:rPr sz="14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большее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внимание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</a:t>
            </a:r>
            <a:r>
              <a:rPr sz="14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действия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поступки</a:t>
            </a:r>
            <a:r>
              <a:rPr sz="14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наставляемого,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14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его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личностные</a:t>
            </a:r>
            <a:r>
              <a:rPr sz="14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качества.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Используйте</a:t>
            </a:r>
            <a:r>
              <a:rPr sz="1400" spc="12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описательные,</a:t>
            </a:r>
            <a:r>
              <a:rPr sz="1400" spc="13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400" spc="13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1400" spc="13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оценочные</a:t>
            </a:r>
            <a:r>
              <a:rPr sz="1400" spc="13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высказывания</a:t>
            </a:r>
            <a:r>
              <a:rPr sz="1400" spc="13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</a:t>
            </a:r>
            <a:r>
              <a:rPr sz="1400" spc="13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разборе</a:t>
            </a:r>
            <a:r>
              <a:rPr sz="1400" spc="13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клинических</a:t>
            </a:r>
            <a:r>
              <a:rPr sz="1400" spc="13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ситуаций.</a:t>
            </a:r>
            <a:r>
              <a:rPr sz="1400" spc="13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Будьте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объективны</a:t>
            </a:r>
            <a:r>
              <a:rPr sz="14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описании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возникающих</a:t>
            </a:r>
            <a:r>
              <a:rPr sz="14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ситуаций,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4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также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независимы</a:t>
            </a:r>
            <a:r>
              <a:rPr sz="14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своих</a:t>
            </a:r>
            <a:r>
              <a:rPr sz="14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оценках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событий</a:t>
            </a:r>
            <a:r>
              <a:rPr sz="14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их</a:t>
            </a:r>
            <a:r>
              <a:rPr sz="14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последствий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для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пациента.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Предлагайте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приемлемые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альтернативные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варианты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действий;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6350" indent="116839" algn="just">
              <a:lnSpc>
                <a:spcPct val="114100"/>
              </a:lnSpc>
              <a:buChar char="-"/>
              <a:tabLst>
                <a:tab pos="129539" algn="l"/>
              </a:tabLst>
            </a:pP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общении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4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наставляемым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подчеркивайте</a:t>
            </a:r>
            <a:r>
              <a:rPr sz="14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его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самостоятельность</a:t>
            </a:r>
            <a:r>
              <a:rPr sz="14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проявляйте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уважение,</a:t>
            </a:r>
            <a:r>
              <a:rPr sz="14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демонстрируйте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гибкость,</a:t>
            </a:r>
            <a:r>
              <a:rPr sz="1400" spc="4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непредвзятость</a:t>
            </a:r>
            <a:r>
              <a:rPr sz="1400" spc="4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4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открытость</a:t>
            </a:r>
            <a:r>
              <a:rPr sz="1400" spc="4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новым</a:t>
            </a:r>
            <a:r>
              <a:rPr sz="1400" spc="4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идеям</a:t>
            </a:r>
            <a:r>
              <a:rPr sz="1400" spc="4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4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современным</a:t>
            </a:r>
            <a:r>
              <a:rPr sz="1400" spc="4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методам</a:t>
            </a:r>
            <a:r>
              <a:rPr sz="1400" spc="4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лечения.</a:t>
            </a:r>
            <a:r>
              <a:rPr sz="1400" spc="4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Стремитесь</a:t>
            </a:r>
            <a:r>
              <a:rPr sz="1400" spc="4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1400" spc="4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к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доминированию,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равноправному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профессиональному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диалогу.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Определите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области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взаимного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согласия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или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сильные стороны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специалиста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прежде, чем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говорить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возможных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 разногласиях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или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недостатках.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Формируйте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у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наставляемого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позитивное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отношение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работе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коллективу,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поддерживайте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его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энтузиазм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уверенность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в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профессиональных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силах,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находите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повод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для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искренней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похвалы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успешном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выполнении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задач;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6350" indent="120650" algn="just">
              <a:lnSpc>
                <a:spcPct val="114100"/>
              </a:lnSpc>
              <a:buChar char="-"/>
              <a:tabLst>
                <a:tab pos="133350" algn="l"/>
              </a:tabLst>
            </a:pP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ходе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обучения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делайте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особый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акцент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аспектах,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подконтрольных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вашему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коллеге,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тех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факторах,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которые</a:t>
            </a:r>
            <a:r>
              <a:rPr sz="14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могут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быть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изменены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или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находятся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вне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сферы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его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компетенции,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например,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системные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проблемы организации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здравоохранения;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5080" indent="141605" algn="just">
              <a:lnSpc>
                <a:spcPct val="114100"/>
              </a:lnSpc>
              <a:buChar char="-"/>
              <a:tabLst>
                <a:tab pos="154305" algn="l"/>
              </a:tabLst>
            </a:pP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Демонстрируйте</a:t>
            </a:r>
            <a:r>
              <a:rPr sz="1400" spc="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поддержку</a:t>
            </a:r>
            <a:r>
              <a:rPr sz="1400" spc="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во</a:t>
            </a:r>
            <a:r>
              <a:rPr sz="1400" spc="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время</a:t>
            </a:r>
            <a:r>
              <a:rPr sz="1400" spc="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беседы</a:t>
            </a:r>
            <a:r>
              <a:rPr sz="1400" spc="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400" spc="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наставляемым.</a:t>
            </a:r>
            <a:r>
              <a:rPr sz="1400" spc="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Обеспечивайте</a:t>
            </a:r>
            <a:r>
              <a:rPr sz="1400" spc="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контакт</a:t>
            </a:r>
            <a:r>
              <a:rPr sz="1400" spc="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«глаза</a:t>
            </a:r>
            <a:r>
              <a:rPr sz="1400" spc="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глаза»</a:t>
            </a:r>
            <a:r>
              <a:rPr sz="1400" spc="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разборе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клинических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случаев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применяйте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навыки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невербального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общения.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Используйте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различные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подходы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в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зависимости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ситуации: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обучающий,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консультирующий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или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поддерживающий.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7620" indent="139065" algn="just">
              <a:lnSpc>
                <a:spcPct val="114100"/>
              </a:lnSpc>
              <a:buChar char="-"/>
              <a:tabLst>
                <a:tab pos="151765" algn="l"/>
              </a:tabLst>
            </a:pP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Помните,</a:t>
            </a:r>
            <a:r>
              <a:rPr sz="1400" spc="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что</a:t>
            </a:r>
            <a:r>
              <a:rPr sz="1400" spc="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задача</a:t>
            </a:r>
            <a:r>
              <a:rPr sz="1400" spc="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наставничества</a:t>
            </a:r>
            <a:r>
              <a:rPr sz="1400" spc="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здравоохранении</a:t>
            </a:r>
            <a:r>
              <a:rPr sz="1400" spc="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состоит</a:t>
            </a:r>
            <a:r>
              <a:rPr sz="1400" spc="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1400" spc="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только</a:t>
            </a:r>
            <a:r>
              <a:rPr sz="1400" spc="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1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профессиональной</a:t>
            </a:r>
            <a:r>
              <a:rPr sz="1400" spc="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адаптации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наставляемого,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но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сохранении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кадров</a:t>
            </a:r>
            <a:r>
              <a:rPr sz="14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для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системы</a:t>
            </a:r>
            <a:r>
              <a:rPr sz="14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здравоохранения.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Вашим</a:t>
            </a:r>
            <a:r>
              <a:rPr sz="14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подопечным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Вам,</a:t>
            </a:r>
            <a:r>
              <a:rPr sz="14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возможно,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предстоит</a:t>
            </a:r>
            <a:r>
              <a:rPr sz="1400" spc="4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работать</a:t>
            </a:r>
            <a:r>
              <a:rPr sz="1400" spc="43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вместе</a:t>
            </a:r>
            <a:r>
              <a:rPr sz="1400" spc="4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долгое</a:t>
            </a:r>
            <a:r>
              <a:rPr sz="1400" spc="43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время.</a:t>
            </a:r>
            <a:r>
              <a:rPr sz="1400" spc="4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Соответственно,</a:t>
            </a:r>
            <a:r>
              <a:rPr sz="1400" spc="43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успешная</a:t>
            </a:r>
            <a:r>
              <a:rPr sz="1400" spc="4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модель</a:t>
            </a:r>
            <a:r>
              <a:rPr sz="1400" spc="43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отношений</a:t>
            </a:r>
            <a:r>
              <a:rPr sz="1400" spc="4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400" spc="43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наставляемым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является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залогом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стабильности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коллектива,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 качества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медицинской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помощи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 Вашего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профессионального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роста </a:t>
            </a:r>
            <a:r>
              <a:rPr sz="14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как</a:t>
            </a:r>
            <a:r>
              <a:rPr sz="14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наставника.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5715" indent="145415" algn="just">
              <a:lnSpc>
                <a:spcPct val="114100"/>
              </a:lnSpc>
              <a:buChar char="-"/>
              <a:tabLst>
                <a:tab pos="158115" algn="l"/>
              </a:tabLst>
            </a:pP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Особое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внимание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уделите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этическим</a:t>
            </a:r>
            <a:r>
              <a:rPr sz="1400" spc="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аспектам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взаимодействия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400" spc="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пациентами,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формированию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правильного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отношения</a:t>
            </a:r>
            <a:r>
              <a:rPr sz="14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конфиденциальности</a:t>
            </a:r>
            <a:r>
              <a:rPr sz="14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медицинской</a:t>
            </a:r>
            <a:r>
              <a:rPr sz="14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информации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развитию</a:t>
            </a:r>
            <a:r>
              <a:rPr sz="14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навыков</a:t>
            </a:r>
            <a:r>
              <a:rPr sz="14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межличностной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коммуникации</a:t>
            </a:r>
            <a:endParaRPr sz="14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5594BBA-378D-2D6C-41B7-8C53D16E5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" y="283"/>
            <a:ext cx="9905181" cy="6857433"/>
          </a:xfrm>
          <a:prstGeom prst="rect">
            <a:avLst/>
          </a:prstGeom>
        </p:spPr>
      </p:pic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63950" marR="5080" indent="-2742565">
              <a:lnSpc>
                <a:spcPct val="114100"/>
              </a:lnSpc>
              <a:spcBef>
                <a:spcPts val="100"/>
              </a:spcBef>
            </a:pPr>
            <a:r>
              <a:rPr sz="1800" spc="-20" dirty="0"/>
              <a:t>Н</a:t>
            </a:r>
            <a:r>
              <a:rPr sz="1800" spc="-210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Р</a:t>
            </a:r>
            <a:r>
              <a:rPr sz="1800" spc="-204" dirty="0"/>
              <a:t> </a:t>
            </a:r>
            <a:r>
              <a:rPr sz="1800" spc="-15" dirty="0"/>
              <a:t>М</a:t>
            </a:r>
            <a:r>
              <a:rPr sz="1800" spc="-200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20" dirty="0"/>
              <a:t>И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spc="-10" dirty="0"/>
              <a:t>-</a:t>
            </a:r>
            <a:r>
              <a:rPr sz="1800" spc="-204" dirty="0"/>
              <a:t> </a:t>
            </a:r>
            <a:r>
              <a:rPr sz="1800" spc="-20" dirty="0"/>
              <a:t>П</a:t>
            </a:r>
            <a:r>
              <a:rPr sz="1800" spc="-200" dirty="0"/>
              <a:t> </a:t>
            </a:r>
            <a:r>
              <a:rPr sz="1800" dirty="0"/>
              <a:t>Р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0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Е</a:t>
            </a:r>
            <a:r>
              <a:rPr sz="1800" spc="65" dirty="0"/>
              <a:t>  </a:t>
            </a:r>
            <a:r>
              <a:rPr sz="1800" dirty="0"/>
              <a:t>Р</a:t>
            </a:r>
            <a:r>
              <a:rPr sz="1800" spc="-200" dirty="0"/>
              <a:t> </a:t>
            </a:r>
            <a:r>
              <a:rPr sz="1800" dirty="0"/>
              <a:t>Е</a:t>
            </a:r>
            <a:r>
              <a:rPr sz="1800" spc="-200" dirty="0"/>
              <a:t> </a:t>
            </a:r>
            <a:r>
              <a:rPr sz="1800" spc="-20" dirty="0"/>
              <a:t>Г</a:t>
            </a:r>
            <a:r>
              <a:rPr sz="1800" spc="-204" dirty="0"/>
              <a:t> </a:t>
            </a:r>
            <a:r>
              <a:rPr sz="1800" spc="-20" dirty="0"/>
              <a:t>У</a:t>
            </a:r>
            <a:r>
              <a:rPr sz="1800" spc="-200" dirty="0"/>
              <a:t> </a:t>
            </a:r>
            <a:r>
              <a:rPr sz="1800" dirty="0"/>
              <a:t>Л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Р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Е</a:t>
            </a:r>
            <a:r>
              <a:rPr sz="1800" spc="65" dirty="0"/>
              <a:t> 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0" dirty="0"/>
              <a:t> </a:t>
            </a:r>
            <a:r>
              <a:rPr sz="1800" dirty="0"/>
              <a:t>С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20" dirty="0"/>
              <a:t>И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20" dirty="0"/>
              <a:t>У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50" dirty="0"/>
              <a:t>А </a:t>
            </a:r>
            <a:r>
              <a:rPr sz="1800" dirty="0"/>
              <a:t>Н</a:t>
            </a:r>
            <a:r>
              <a:rPr sz="1800" spc="-215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С</a:t>
            </a:r>
            <a:r>
              <a:rPr sz="1800" spc="-200" dirty="0"/>
              <a:t> </a:t>
            </a:r>
            <a:r>
              <a:rPr sz="1800" spc="-20" dirty="0"/>
              <a:t>Т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Ч</a:t>
            </a:r>
            <a:r>
              <a:rPr sz="1800" spc="-204" dirty="0"/>
              <a:t> </a:t>
            </a:r>
            <a:r>
              <a:rPr sz="1800" dirty="0"/>
              <a:t>Е</a:t>
            </a:r>
            <a:r>
              <a:rPr sz="1800" spc="-204" dirty="0"/>
              <a:t> </a:t>
            </a:r>
            <a:r>
              <a:rPr sz="1800" dirty="0"/>
              <a:t>С</a:t>
            </a:r>
            <a:r>
              <a:rPr sz="1800" spc="-200" dirty="0"/>
              <a:t> </a:t>
            </a:r>
            <a:r>
              <a:rPr sz="1800" spc="-20" dirty="0"/>
              <a:t>Т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0" dirty="0"/>
              <a:t> </a:t>
            </a:r>
            <a:r>
              <a:rPr sz="1800" spc="-50" dirty="0"/>
              <a:t>А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1006049" y="928669"/>
            <a:ext cx="8126095" cy="1905"/>
          </a:xfrm>
          <a:custGeom>
            <a:avLst/>
            <a:gdLst/>
            <a:ahLst/>
            <a:cxnLst/>
            <a:rect l="l" t="t" r="r" b="b"/>
            <a:pathLst>
              <a:path w="8126095" h="1905">
                <a:moveTo>
                  <a:pt x="0" y="0"/>
                </a:moveTo>
                <a:lnTo>
                  <a:pt x="8126069" y="1587"/>
                </a:lnTo>
              </a:path>
            </a:pathLst>
          </a:custGeom>
          <a:ln w="12699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64313" y="1214422"/>
            <a:ext cx="9034780" cy="5429885"/>
          </a:xfrm>
          <a:custGeom>
            <a:avLst/>
            <a:gdLst/>
            <a:ahLst/>
            <a:cxnLst/>
            <a:rect l="l" t="t" r="r" b="b"/>
            <a:pathLst>
              <a:path w="9034780" h="5429884">
                <a:moveTo>
                  <a:pt x="0" y="904900"/>
                </a:moveTo>
                <a:lnTo>
                  <a:pt x="1264" y="857145"/>
                </a:lnTo>
                <a:lnTo>
                  <a:pt x="5014" y="810003"/>
                </a:lnTo>
                <a:lnTo>
                  <a:pt x="11186" y="763540"/>
                </a:lnTo>
                <a:lnTo>
                  <a:pt x="19714" y="717819"/>
                </a:lnTo>
                <a:lnTo>
                  <a:pt x="30534" y="672906"/>
                </a:lnTo>
                <a:lnTo>
                  <a:pt x="43582" y="628864"/>
                </a:lnTo>
                <a:lnTo>
                  <a:pt x="58793" y="585759"/>
                </a:lnTo>
                <a:lnTo>
                  <a:pt x="76103" y="543654"/>
                </a:lnTo>
                <a:lnTo>
                  <a:pt x="95446" y="502615"/>
                </a:lnTo>
                <a:lnTo>
                  <a:pt x="116758" y="462707"/>
                </a:lnTo>
                <a:lnTo>
                  <a:pt x="139976" y="423993"/>
                </a:lnTo>
                <a:lnTo>
                  <a:pt x="165033" y="386538"/>
                </a:lnTo>
                <a:lnTo>
                  <a:pt x="191867" y="350406"/>
                </a:lnTo>
                <a:lnTo>
                  <a:pt x="220411" y="315663"/>
                </a:lnTo>
                <a:lnTo>
                  <a:pt x="250602" y="282373"/>
                </a:lnTo>
                <a:lnTo>
                  <a:pt x="282374" y="250600"/>
                </a:lnTo>
                <a:lnTo>
                  <a:pt x="315665" y="220410"/>
                </a:lnTo>
                <a:lnTo>
                  <a:pt x="350408" y="191866"/>
                </a:lnTo>
                <a:lnTo>
                  <a:pt x="386539" y="165032"/>
                </a:lnTo>
                <a:lnTo>
                  <a:pt x="423994" y="139975"/>
                </a:lnTo>
                <a:lnTo>
                  <a:pt x="462708" y="116758"/>
                </a:lnTo>
                <a:lnTo>
                  <a:pt x="502617" y="95445"/>
                </a:lnTo>
                <a:lnTo>
                  <a:pt x="543655" y="76102"/>
                </a:lnTo>
                <a:lnTo>
                  <a:pt x="585760" y="58793"/>
                </a:lnTo>
                <a:lnTo>
                  <a:pt x="628865" y="43582"/>
                </a:lnTo>
                <a:lnTo>
                  <a:pt x="672906" y="30534"/>
                </a:lnTo>
                <a:lnTo>
                  <a:pt x="717819" y="19714"/>
                </a:lnTo>
                <a:lnTo>
                  <a:pt x="763540" y="11186"/>
                </a:lnTo>
                <a:lnTo>
                  <a:pt x="810003" y="5014"/>
                </a:lnTo>
                <a:lnTo>
                  <a:pt x="857144" y="1264"/>
                </a:lnTo>
                <a:lnTo>
                  <a:pt x="904899" y="0"/>
                </a:lnTo>
                <a:lnTo>
                  <a:pt x="8129435" y="0"/>
                </a:lnTo>
                <a:lnTo>
                  <a:pt x="8177190" y="1264"/>
                </a:lnTo>
                <a:lnTo>
                  <a:pt x="8224331" y="5014"/>
                </a:lnTo>
                <a:lnTo>
                  <a:pt x="8270795" y="11186"/>
                </a:lnTo>
                <a:lnTo>
                  <a:pt x="8316515" y="19714"/>
                </a:lnTo>
                <a:lnTo>
                  <a:pt x="8361429" y="30534"/>
                </a:lnTo>
                <a:lnTo>
                  <a:pt x="8405471" y="43582"/>
                </a:lnTo>
                <a:lnTo>
                  <a:pt x="8448576" y="58793"/>
                </a:lnTo>
                <a:lnTo>
                  <a:pt x="8490680" y="76102"/>
                </a:lnTo>
                <a:lnTo>
                  <a:pt x="8531719" y="95445"/>
                </a:lnTo>
                <a:lnTo>
                  <a:pt x="8571628" y="116758"/>
                </a:lnTo>
                <a:lnTo>
                  <a:pt x="8610342" y="139975"/>
                </a:lnTo>
                <a:lnTo>
                  <a:pt x="8647797" y="165032"/>
                </a:lnTo>
                <a:lnTo>
                  <a:pt x="8683928" y="191866"/>
                </a:lnTo>
                <a:lnTo>
                  <a:pt x="8718671" y="220410"/>
                </a:lnTo>
                <a:lnTo>
                  <a:pt x="8751961" y="250600"/>
                </a:lnTo>
                <a:lnTo>
                  <a:pt x="8783734" y="282373"/>
                </a:lnTo>
                <a:lnTo>
                  <a:pt x="8813925" y="315663"/>
                </a:lnTo>
                <a:lnTo>
                  <a:pt x="8842469" y="350406"/>
                </a:lnTo>
                <a:lnTo>
                  <a:pt x="8869302" y="386538"/>
                </a:lnTo>
                <a:lnTo>
                  <a:pt x="8894360" y="423993"/>
                </a:lnTo>
                <a:lnTo>
                  <a:pt x="8917577" y="462707"/>
                </a:lnTo>
                <a:lnTo>
                  <a:pt x="8938889" y="502615"/>
                </a:lnTo>
                <a:lnTo>
                  <a:pt x="8958233" y="543654"/>
                </a:lnTo>
                <a:lnTo>
                  <a:pt x="8975542" y="585759"/>
                </a:lnTo>
                <a:lnTo>
                  <a:pt x="8990753" y="628864"/>
                </a:lnTo>
                <a:lnTo>
                  <a:pt x="9003800" y="672906"/>
                </a:lnTo>
                <a:lnTo>
                  <a:pt x="9014621" y="717819"/>
                </a:lnTo>
                <a:lnTo>
                  <a:pt x="9023149" y="763540"/>
                </a:lnTo>
                <a:lnTo>
                  <a:pt x="9029320" y="810003"/>
                </a:lnTo>
                <a:lnTo>
                  <a:pt x="9033071" y="857145"/>
                </a:lnTo>
                <a:lnTo>
                  <a:pt x="9034335" y="904900"/>
                </a:lnTo>
                <a:lnTo>
                  <a:pt x="9034335" y="4524387"/>
                </a:lnTo>
                <a:lnTo>
                  <a:pt x="9033071" y="4572142"/>
                </a:lnTo>
                <a:lnTo>
                  <a:pt x="9029320" y="4619284"/>
                </a:lnTo>
                <a:lnTo>
                  <a:pt x="9023149" y="4665747"/>
                </a:lnTo>
                <a:lnTo>
                  <a:pt x="9014621" y="4711468"/>
                </a:lnTo>
                <a:lnTo>
                  <a:pt x="9003800" y="4756382"/>
                </a:lnTo>
                <a:lnTo>
                  <a:pt x="8990753" y="4800423"/>
                </a:lnTo>
                <a:lnTo>
                  <a:pt x="8975542" y="4843528"/>
                </a:lnTo>
                <a:lnTo>
                  <a:pt x="8958233" y="4885633"/>
                </a:lnTo>
                <a:lnTo>
                  <a:pt x="8938889" y="4926672"/>
                </a:lnTo>
                <a:lnTo>
                  <a:pt x="8917577" y="4966580"/>
                </a:lnTo>
                <a:lnTo>
                  <a:pt x="8894360" y="5005295"/>
                </a:lnTo>
                <a:lnTo>
                  <a:pt x="8869302" y="5042750"/>
                </a:lnTo>
                <a:lnTo>
                  <a:pt x="8842469" y="5078881"/>
                </a:lnTo>
                <a:lnTo>
                  <a:pt x="8813925" y="5113624"/>
                </a:lnTo>
                <a:lnTo>
                  <a:pt x="8783734" y="5146914"/>
                </a:lnTo>
                <a:lnTo>
                  <a:pt x="8751961" y="5178687"/>
                </a:lnTo>
                <a:lnTo>
                  <a:pt x="8718671" y="5208877"/>
                </a:lnTo>
                <a:lnTo>
                  <a:pt x="8683928" y="5237422"/>
                </a:lnTo>
                <a:lnTo>
                  <a:pt x="8647797" y="5264255"/>
                </a:lnTo>
                <a:lnTo>
                  <a:pt x="8610342" y="5289312"/>
                </a:lnTo>
                <a:lnTo>
                  <a:pt x="8571628" y="5312529"/>
                </a:lnTo>
                <a:lnTo>
                  <a:pt x="8531719" y="5333842"/>
                </a:lnTo>
                <a:lnTo>
                  <a:pt x="8490680" y="5353185"/>
                </a:lnTo>
                <a:lnTo>
                  <a:pt x="8448576" y="5370494"/>
                </a:lnTo>
                <a:lnTo>
                  <a:pt x="8405471" y="5385705"/>
                </a:lnTo>
                <a:lnTo>
                  <a:pt x="8361429" y="5398753"/>
                </a:lnTo>
                <a:lnTo>
                  <a:pt x="8316515" y="5409573"/>
                </a:lnTo>
                <a:lnTo>
                  <a:pt x="8270795" y="5418101"/>
                </a:lnTo>
                <a:lnTo>
                  <a:pt x="8224331" y="5424273"/>
                </a:lnTo>
                <a:lnTo>
                  <a:pt x="8177190" y="5428023"/>
                </a:lnTo>
                <a:lnTo>
                  <a:pt x="8129435" y="5429288"/>
                </a:lnTo>
                <a:lnTo>
                  <a:pt x="904899" y="5429288"/>
                </a:lnTo>
                <a:lnTo>
                  <a:pt x="857144" y="5428023"/>
                </a:lnTo>
                <a:lnTo>
                  <a:pt x="810003" y="5424273"/>
                </a:lnTo>
                <a:lnTo>
                  <a:pt x="763540" y="5418101"/>
                </a:lnTo>
                <a:lnTo>
                  <a:pt x="717819" y="5409573"/>
                </a:lnTo>
                <a:lnTo>
                  <a:pt x="672906" y="5398753"/>
                </a:lnTo>
                <a:lnTo>
                  <a:pt x="628865" y="5385705"/>
                </a:lnTo>
                <a:lnTo>
                  <a:pt x="585760" y="5370494"/>
                </a:lnTo>
                <a:lnTo>
                  <a:pt x="543655" y="5353185"/>
                </a:lnTo>
                <a:lnTo>
                  <a:pt x="502617" y="5333842"/>
                </a:lnTo>
                <a:lnTo>
                  <a:pt x="462708" y="5312529"/>
                </a:lnTo>
                <a:lnTo>
                  <a:pt x="423994" y="5289312"/>
                </a:lnTo>
                <a:lnTo>
                  <a:pt x="386539" y="5264255"/>
                </a:lnTo>
                <a:lnTo>
                  <a:pt x="350408" y="5237422"/>
                </a:lnTo>
                <a:lnTo>
                  <a:pt x="315665" y="5208877"/>
                </a:lnTo>
                <a:lnTo>
                  <a:pt x="282374" y="5178687"/>
                </a:lnTo>
                <a:lnTo>
                  <a:pt x="250602" y="5146914"/>
                </a:lnTo>
                <a:lnTo>
                  <a:pt x="220411" y="5113624"/>
                </a:lnTo>
                <a:lnTo>
                  <a:pt x="191867" y="5078881"/>
                </a:lnTo>
                <a:lnTo>
                  <a:pt x="165033" y="5042750"/>
                </a:lnTo>
                <a:lnTo>
                  <a:pt x="139976" y="5005295"/>
                </a:lnTo>
                <a:lnTo>
                  <a:pt x="116758" y="4966580"/>
                </a:lnTo>
                <a:lnTo>
                  <a:pt x="95446" y="4926672"/>
                </a:lnTo>
                <a:lnTo>
                  <a:pt x="76103" y="4885633"/>
                </a:lnTo>
                <a:lnTo>
                  <a:pt x="58793" y="4843528"/>
                </a:lnTo>
                <a:lnTo>
                  <a:pt x="43582" y="4800423"/>
                </a:lnTo>
                <a:lnTo>
                  <a:pt x="30534" y="4756382"/>
                </a:lnTo>
                <a:lnTo>
                  <a:pt x="19714" y="4711468"/>
                </a:lnTo>
                <a:lnTo>
                  <a:pt x="11186" y="4665747"/>
                </a:lnTo>
                <a:lnTo>
                  <a:pt x="5014" y="4619284"/>
                </a:lnTo>
                <a:lnTo>
                  <a:pt x="1264" y="4572142"/>
                </a:lnTo>
                <a:lnTo>
                  <a:pt x="0" y="4524387"/>
                </a:lnTo>
                <a:lnTo>
                  <a:pt x="0" y="904900"/>
                </a:lnTo>
                <a:close/>
              </a:path>
            </a:pathLst>
          </a:custGeom>
          <a:ln w="25399">
            <a:solidFill>
              <a:srgbClr val="395F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75227" y="1280972"/>
            <a:ext cx="8491855" cy="4420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3220" algn="ctr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й</a:t>
            </a:r>
            <a:r>
              <a:rPr sz="1800" b="1" spc="7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й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й</a:t>
            </a:r>
            <a:r>
              <a:rPr sz="1800" b="1" spc="7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Ф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ц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endParaRPr sz="1800">
              <a:latin typeface="Arial"/>
              <a:cs typeface="Arial"/>
            </a:endParaRPr>
          </a:p>
          <a:p>
            <a:pPr marL="400050" algn="ctr">
              <a:lnSpc>
                <a:spcPct val="100000"/>
              </a:lnSpc>
              <a:spcBef>
                <a:spcPts val="1570"/>
              </a:spcBef>
            </a:pP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Статья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351.8.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ТК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001F5F"/>
                </a:solidFill>
                <a:latin typeface="Arial"/>
                <a:cs typeface="Arial"/>
              </a:rPr>
              <a:t>РФ</a:t>
            </a:r>
            <a:endParaRPr sz="1600">
              <a:latin typeface="Arial"/>
              <a:cs typeface="Arial"/>
            </a:endParaRPr>
          </a:p>
          <a:p>
            <a:pPr marL="1508760" marR="1102995" indent="635" algn="ctr">
              <a:lnSpc>
                <a:spcPct val="114100"/>
              </a:lnSpc>
            </a:pP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«Особенности</a:t>
            </a:r>
            <a:r>
              <a:rPr sz="16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регулирования</a:t>
            </a:r>
            <a:r>
              <a:rPr sz="16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труда</a:t>
            </a:r>
            <a:r>
              <a:rPr sz="16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работников,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выполняющих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работу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по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наставничеству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сфере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 труда»</a:t>
            </a:r>
            <a:endParaRPr sz="1600">
              <a:latin typeface="Arial"/>
              <a:cs typeface="Arial"/>
            </a:endParaRPr>
          </a:p>
          <a:p>
            <a:pPr marL="1664970" marR="1256665" algn="ctr">
              <a:lnSpc>
                <a:spcPct val="114100"/>
              </a:lnSpc>
              <a:spcBef>
                <a:spcPts val="20"/>
              </a:spcBef>
            </a:pP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(введена</a:t>
            </a:r>
            <a:r>
              <a:rPr sz="16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Федеральным</a:t>
            </a:r>
            <a:r>
              <a:rPr sz="16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законом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</a:t>
            </a:r>
            <a:r>
              <a:rPr sz="16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09.11.2024</a:t>
            </a:r>
            <a:r>
              <a:rPr sz="16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b="1" spc="370" dirty="0">
                <a:solidFill>
                  <a:srgbClr val="001F5F"/>
                </a:solidFill>
                <a:latin typeface="Trebuchet MS"/>
                <a:cs typeface="Trebuchet MS"/>
              </a:rPr>
              <a:t>№</a:t>
            </a:r>
            <a:r>
              <a:rPr sz="1600" b="1" spc="-7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381-</a:t>
            </a:r>
            <a:r>
              <a:rPr sz="1600" b="1" spc="-25" dirty="0">
                <a:solidFill>
                  <a:srgbClr val="001F5F"/>
                </a:solidFill>
                <a:latin typeface="Arial"/>
                <a:cs typeface="Arial"/>
              </a:rPr>
              <a:t>ФЗ</a:t>
            </a:r>
            <a:r>
              <a:rPr sz="16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, 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начала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действовать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1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марта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2025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года).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75"/>
              </a:spcBef>
            </a:pPr>
            <a:endParaRPr sz="1600">
              <a:latin typeface="Microsoft Sans Serif"/>
              <a:cs typeface="Microsoft Sans Serif"/>
            </a:endParaRPr>
          </a:p>
          <a:p>
            <a:pPr marL="2876550" algn="just">
              <a:lnSpc>
                <a:spcPct val="100000"/>
              </a:lnSpc>
            </a:pP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Основные</a:t>
            </a:r>
            <a:r>
              <a:rPr sz="16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положения</a:t>
            </a:r>
            <a:r>
              <a:rPr sz="16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статьи:</a:t>
            </a:r>
            <a:endParaRPr sz="1600">
              <a:latin typeface="Times New Roman"/>
              <a:cs typeface="Times New Roman"/>
            </a:endParaRPr>
          </a:p>
          <a:p>
            <a:pPr marL="12700" marR="5715" indent="262255" algn="just">
              <a:lnSpc>
                <a:spcPct val="100000"/>
              </a:lnSpc>
              <a:buFont typeface="Segoe UI Symbol"/>
              <a:buChar char="➢"/>
              <a:tabLst>
                <a:tab pos="27495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Условия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наставничества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(содержание,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сроки,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форма)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фиксируются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трудовом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договоре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или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дополнительном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соглашении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нему.</a:t>
            </a:r>
            <a:endParaRPr sz="1600">
              <a:latin typeface="Times New Roman"/>
              <a:cs typeface="Times New Roman"/>
            </a:endParaRPr>
          </a:p>
          <a:p>
            <a:pPr marL="12700" marR="5715" indent="262255" algn="just">
              <a:lnSpc>
                <a:spcPct val="100000"/>
              </a:lnSpc>
              <a:buFont typeface="Segoe UI Symbol"/>
              <a:buChar char="➢"/>
              <a:tabLst>
                <a:tab pos="27495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Оплата</a:t>
            </a:r>
            <a:r>
              <a:rPr sz="1600" spc="409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за</a:t>
            </a:r>
            <a:r>
              <a:rPr sz="1600" spc="409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наставничество</a:t>
            </a:r>
            <a:r>
              <a:rPr sz="1600" spc="41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устанавливается</a:t>
            </a:r>
            <a:r>
              <a:rPr sz="1600" spc="409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600" spc="41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зависимости</a:t>
            </a:r>
            <a:r>
              <a:rPr sz="1600" spc="409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от</a:t>
            </a:r>
            <a:r>
              <a:rPr sz="1600" spc="409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типа</a:t>
            </a:r>
            <a:r>
              <a:rPr sz="1600" spc="41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организации: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нормативными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актами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(для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госучреждений)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или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коллективным/трудовым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договором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(для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иных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организаций).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Условия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не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могут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быть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хуже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установленных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соответствующей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сфере.</a:t>
            </a:r>
            <a:endParaRPr sz="1600">
              <a:latin typeface="Times New Roman"/>
              <a:cs typeface="Times New Roman"/>
            </a:endParaRPr>
          </a:p>
          <a:p>
            <a:pPr marL="12700" marR="5080" indent="262255" algn="just">
              <a:lnSpc>
                <a:spcPct val="100000"/>
              </a:lnSpc>
              <a:buFont typeface="Segoe UI Symbol"/>
              <a:buChar char="➢"/>
              <a:tabLst>
                <a:tab pos="27495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Работник</a:t>
            </a:r>
            <a:r>
              <a:rPr sz="1600" spc="19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имеет</a:t>
            </a:r>
            <a:r>
              <a:rPr sz="1600" spc="20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право</a:t>
            </a:r>
            <a:r>
              <a:rPr sz="1600" spc="20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досрочно</a:t>
            </a:r>
            <a:r>
              <a:rPr sz="1600" spc="20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отказаться</a:t>
            </a:r>
            <a:r>
              <a:rPr sz="1600" spc="19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от</a:t>
            </a:r>
            <a:r>
              <a:rPr sz="1600" spc="20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осуществления</a:t>
            </a:r>
            <a:r>
              <a:rPr sz="1600" spc="20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им</a:t>
            </a:r>
            <a:r>
              <a:rPr sz="1600" spc="20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наставничества,</a:t>
            </a:r>
            <a:r>
              <a:rPr sz="1600" spc="19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а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работодатель</a:t>
            </a:r>
            <a:r>
              <a:rPr sz="16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досрочно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отменить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поручение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об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осуществлении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наставничества,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предупредив</a:t>
            </a:r>
            <a:r>
              <a:rPr sz="16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об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этом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работника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не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менее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чем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за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три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рабочих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дня.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9701223-05AB-6E58-BF79-1C9F174691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" y="283"/>
            <a:ext cx="9905181" cy="6857433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421480" y="99595"/>
            <a:ext cx="72542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55" dirty="0"/>
              <a:t>КОДЕКС</a:t>
            </a:r>
            <a:r>
              <a:rPr sz="1800" spc="425" dirty="0"/>
              <a:t> </a:t>
            </a:r>
            <a:r>
              <a:rPr sz="1800" spc="165" dirty="0"/>
              <a:t>НАСТАВНИКА</a:t>
            </a:r>
            <a:r>
              <a:rPr sz="1800" spc="430" dirty="0"/>
              <a:t> </a:t>
            </a:r>
            <a:r>
              <a:rPr sz="1800" dirty="0"/>
              <a:t>В</a:t>
            </a:r>
            <a:r>
              <a:rPr sz="1800" spc="430" dirty="0"/>
              <a:t> </a:t>
            </a:r>
            <a:r>
              <a:rPr sz="1800" spc="150" dirty="0"/>
              <a:t>СФЕРЕ</a:t>
            </a:r>
            <a:r>
              <a:rPr sz="1800" spc="434" dirty="0"/>
              <a:t> </a:t>
            </a:r>
            <a:r>
              <a:rPr sz="1800" spc="165" dirty="0"/>
              <a:t>ЗДРАВООХРАНЕНИЯ</a:t>
            </a:r>
            <a:endParaRPr sz="1800"/>
          </a:p>
        </p:txBody>
      </p:sp>
      <p:sp>
        <p:nvSpPr>
          <p:cNvPr id="4" name="object 4"/>
          <p:cNvSpPr txBox="1"/>
          <p:nvPr/>
        </p:nvSpPr>
        <p:spPr>
          <a:xfrm>
            <a:off x="215477" y="435532"/>
            <a:ext cx="9490710" cy="634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525" indent="178435">
              <a:lnSpc>
                <a:spcPct val="114100"/>
              </a:lnSpc>
              <a:spcBef>
                <a:spcPts val="100"/>
              </a:spcBef>
              <a:buAutoNum type="arabicParenR"/>
              <a:tabLst>
                <a:tab pos="191135" algn="l"/>
              </a:tabLst>
            </a:pP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Постоянно</a:t>
            </a:r>
            <a:r>
              <a:rPr sz="1100" spc="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работайте</a:t>
            </a:r>
            <a:r>
              <a:rPr sz="11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над</a:t>
            </a:r>
            <a:r>
              <a:rPr sz="11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повышением</a:t>
            </a:r>
            <a:r>
              <a:rPr sz="11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своего</a:t>
            </a:r>
            <a:r>
              <a:rPr sz="1100" spc="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профессионального</a:t>
            </a:r>
            <a:r>
              <a:rPr sz="11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уровня</a:t>
            </a:r>
            <a:r>
              <a:rPr sz="11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через</a:t>
            </a:r>
            <a:r>
              <a:rPr sz="1100" spc="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непрерывное</a:t>
            </a:r>
            <a:r>
              <a:rPr sz="11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медицинское</a:t>
            </a:r>
            <a:r>
              <a:rPr sz="11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образование,</a:t>
            </a:r>
            <a:r>
              <a:rPr sz="11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изучение</a:t>
            </a:r>
            <a:r>
              <a:rPr sz="1100" spc="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новых клинических</a:t>
            </a:r>
            <a:r>
              <a:rPr sz="11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рекомендаций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медицинских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технологий.</a:t>
            </a:r>
            <a:endParaRPr sz="1100">
              <a:latin typeface="Microsoft Sans Serif"/>
              <a:cs typeface="Microsoft Sans Serif"/>
            </a:endParaRPr>
          </a:p>
          <a:p>
            <a:pPr marL="12700" marR="12700" indent="170180">
              <a:lnSpc>
                <a:spcPct val="114100"/>
              </a:lnSpc>
              <a:buAutoNum type="arabicParenR"/>
              <a:tabLst>
                <a:tab pos="182880" algn="l"/>
              </a:tabLst>
            </a:pP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Будьте</a:t>
            </a:r>
            <a:r>
              <a:rPr sz="1100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примером</a:t>
            </a:r>
            <a:r>
              <a:rPr sz="1100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для</a:t>
            </a:r>
            <a:r>
              <a:rPr sz="1100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подражания.</a:t>
            </a:r>
            <a:r>
              <a:rPr sz="1100" spc="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Все,</a:t>
            </a:r>
            <a:r>
              <a:rPr sz="1100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что</a:t>
            </a:r>
            <a:r>
              <a:rPr sz="1100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вы</a:t>
            </a:r>
            <a:r>
              <a:rPr sz="1100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требуете</a:t>
            </a:r>
            <a:r>
              <a:rPr sz="1100" spc="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</a:t>
            </a:r>
            <a:r>
              <a:rPr sz="1100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наставляемого,</a:t>
            </a:r>
            <a:r>
              <a:rPr sz="1100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вы</a:t>
            </a:r>
            <a:r>
              <a:rPr sz="1100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должны</a:t>
            </a:r>
            <a:r>
              <a:rPr sz="1100" spc="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знать</a:t>
            </a:r>
            <a:r>
              <a:rPr sz="1100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100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уметь</a:t>
            </a:r>
            <a:r>
              <a:rPr sz="1100" spc="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сами,</a:t>
            </a:r>
            <a:r>
              <a:rPr sz="1100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демонстрируя</a:t>
            </a:r>
            <a:r>
              <a:rPr sz="1100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высокий</a:t>
            </a:r>
            <a:r>
              <a:rPr sz="1100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уровень клинических навыков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1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этическое поведение.</a:t>
            </a:r>
            <a:endParaRPr sz="1100">
              <a:latin typeface="Microsoft Sans Serif"/>
              <a:cs typeface="Microsoft Sans Serif"/>
            </a:endParaRPr>
          </a:p>
          <a:p>
            <a:pPr marL="12700" marR="11430" indent="224790">
              <a:lnSpc>
                <a:spcPct val="114100"/>
              </a:lnSpc>
              <a:buAutoNum type="arabicParenR"/>
              <a:tabLst>
                <a:tab pos="237490" algn="l"/>
              </a:tabLst>
            </a:pP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Помните,</a:t>
            </a:r>
            <a:r>
              <a:rPr sz="1100" spc="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что</a:t>
            </a:r>
            <a:r>
              <a:rPr sz="1100" spc="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вы</a:t>
            </a:r>
            <a:r>
              <a:rPr sz="1100" spc="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руководите</a:t>
            </a:r>
            <a:r>
              <a:rPr sz="1100" spc="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процессом</a:t>
            </a:r>
            <a:r>
              <a:rPr sz="1100" spc="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профессиональной</a:t>
            </a:r>
            <a:r>
              <a:rPr sz="1100" spc="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адаптации,</a:t>
            </a:r>
            <a:r>
              <a:rPr sz="1100" spc="4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100" spc="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1100" spc="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являетесь</a:t>
            </a:r>
            <a:r>
              <a:rPr sz="1100" spc="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прямым</a:t>
            </a:r>
            <a:r>
              <a:rPr sz="1100" spc="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руководителем</a:t>
            </a:r>
            <a:r>
              <a:rPr sz="1100" spc="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наставляемого</a:t>
            </a:r>
            <a:r>
              <a:rPr sz="1100" spc="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в </a:t>
            </a:r>
            <a:r>
              <a:rPr sz="11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организационной</a:t>
            </a:r>
            <a:r>
              <a:rPr sz="1100" spc="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структуре.</a:t>
            </a:r>
            <a:endParaRPr sz="1100">
              <a:latin typeface="Microsoft Sans Serif"/>
              <a:cs typeface="Microsoft Sans Serif"/>
            </a:endParaRPr>
          </a:p>
          <a:p>
            <a:pPr marL="12700" marR="11430" indent="196215">
              <a:lnSpc>
                <a:spcPct val="114100"/>
              </a:lnSpc>
              <a:buAutoNum type="arabicParenR"/>
              <a:tabLst>
                <a:tab pos="208915" algn="l"/>
              </a:tabLst>
            </a:pP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Ведите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диалог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наставляемым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равных,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проявляйте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дипломатичность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обсуждении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сложных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клинических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ситуаций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этических дилемм.</a:t>
            </a:r>
            <a:endParaRPr sz="1100">
              <a:latin typeface="Microsoft Sans Serif"/>
              <a:cs typeface="Microsoft Sans Serif"/>
            </a:endParaRPr>
          </a:p>
          <a:p>
            <a:pPr marL="12700" marR="9525" indent="191135">
              <a:lnSpc>
                <a:spcPct val="114100"/>
              </a:lnSpc>
              <a:buAutoNum type="arabicParenR"/>
              <a:tabLst>
                <a:tab pos="203835" algn="l"/>
              </a:tabLst>
            </a:pP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1100" spc="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критикуйте</a:t>
            </a:r>
            <a:r>
              <a:rPr sz="1100" spc="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организацию</a:t>
            </a:r>
            <a:r>
              <a:rPr sz="1100" spc="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100" spc="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ее</a:t>
            </a:r>
            <a:r>
              <a:rPr sz="1100" spc="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руководство</a:t>
            </a:r>
            <a:r>
              <a:rPr sz="1100" spc="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100" spc="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присутствии</a:t>
            </a:r>
            <a:r>
              <a:rPr sz="1100" spc="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наставляемого.</a:t>
            </a:r>
            <a:r>
              <a:rPr sz="1100" spc="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Демонстрируйте</a:t>
            </a:r>
            <a:r>
              <a:rPr sz="1100" spc="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лояльность</a:t>
            </a:r>
            <a:r>
              <a:rPr sz="1100" spc="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100" spc="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системе</a:t>
            </a:r>
            <a:r>
              <a:rPr sz="1100" spc="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здравоохранения</a:t>
            </a:r>
            <a:r>
              <a:rPr sz="1100" spc="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и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профессиональным</a:t>
            </a:r>
            <a:r>
              <a:rPr sz="11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стандартам.</a:t>
            </a:r>
            <a:endParaRPr sz="1100">
              <a:latin typeface="Microsoft Sans Serif"/>
              <a:cs typeface="Microsoft Sans Serif"/>
            </a:endParaRPr>
          </a:p>
          <a:p>
            <a:pPr marL="12700" marR="10795" indent="228600">
              <a:lnSpc>
                <a:spcPct val="114100"/>
              </a:lnSpc>
              <a:buAutoNum type="arabicParenR"/>
              <a:tabLst>
                <a:tab pos="241300" algn="l"/>
              </a:tabLst>
            </a:pP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1100" spc="4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обсуждайте</a:t>
            </a:r>
            <a:r>
              <a:rPr sz="1100" spc="4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100" spc="4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наставляемым</a:t>
            </a:r>
            <a:r>
              <a:rPr sz="1100" spc="4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личные</a:t>
            </a:r>
            <a:r>
              <a:rPr sz="1100" spc="4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качества</a:t>
            </a:r>
            <a:r>
              <a:rPr sz="1100" spc="4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100" spc="4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профессиональные</a:t>
            </a:r>
            <a:r>
              <a:rPr sz="1100" spc="4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недостатки</a:t>
            </a:r>
            <a:r>
              <a:rPr sz="1100" spc="4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ваших</a:t>
            </a:r>
            <a:r>
              <a:rPr sz="1100" spc="4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коллег</a:t>
            </a:r>
            <a:r>
              <a:rPr sz="1100" spc="4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100" spc="4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руководителей.</a:t>
            </a:r>
            <a:r>
              <a:rPr sz="1100" spc="4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Сохраняйте профессиональную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 этику</a:t>
            </a:r>
            <a:r>
              <a:rPr sz="11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1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уважение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 к</a:t>
            </a:r>
            <a:r>
              <a:rPr sz="11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коллективу.</a:t>
            </a:r>
            <a:endParaRPr sz="1100">
              <a:latin typeface="Microsoft Sans Serif"/>
              <a:cs typeface="Microsoft Sans Serif"/>
            </a:endParaRPr>
          </a:p>
          <a:p>
            <a:pPr marL="12700" marR="5080" indent="167640">
              <a:lnSpc>
                <a:spcPct val="114100"/>
              </a:lnSpc>
              <a:spcBef>
                <a:spcPts val="15"/>
              </a:spcBef>
              <a:buAutoNum type="arabicParenR"/>
              <a:tabLst>
                <a:tab pos="180340" algn="l"/>
              </a:tabLst>
            </a:pP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11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обсуждайте</a:t>
            </a:r>
            <a:r>
              <a:rPr sz="11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1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коллегами</a:t>
            </a:r>
            <a:r>
              <a:rPr sz="11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личные</a:t>
            </a:r>
            <a:r>
              <a:rPr sz="11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качества</a:t>
            </a:r>
            <a:r>
              <a:rPr sz="11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1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слабые</a:t>
            </a:r>
            <a:r>
              <a:rPr sz="11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стороны</a:t>
            </a:r>
            <a:r>
              <a:rPr sz="11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ваших</a:t>
            </a:r>
            <a:r>
              <a:rPr sz="11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подопечных.</a:t>
            </a:r>
            <a:r>
              <a:rPr sz="11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Конфиденциальность</a:t>
            </a:r>
            <a:r>
              <a:rPr sz="11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процесса</a:t>
            </a:r>
            <a:r>
              <a:rPr sz="11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наставничества</a:t>
            </a:r>
            <a:r>
              <a:rPr sz="1100" spc="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345" dirty="0">
                <a:solidFill>
                  <a:srgbClr val="001F5F"/>
                </a:solidFill>
                <a:latin typeface="Trebuchet MS"/>
                <a:cs typeface="Trebuchet MS"/>
              </a:rPr>
              <a:t>−</a:t>
            </a:r>
            <a:r>
              <a:rPr sz="1100" spc="-2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залог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доверительных</a:t>
            </a:r>
            <a:r>
              <a:rPr sz="11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отношений.</a:t>
            </a:r>
            <a:endParaRPr sz="1100">
              <a:latin typeface="Microsoft Sans Serif"/>
              <a:cs typeface="Microsoft Sans Serif"/>
            </a:endParaRPr>
          </a:p>
          <a:p>
            <a:pPr marL="12700" marR="8890" indent="196215">
              <a:lnSpc>
                <a:spcPct val="114100"/>
              </a:lnSpc>
              <a:buAutoNum type="arabicParenR"/>
              <a:tabLst>
                <a:tab pos="208915" algn="l"/>
              </a:tabLst>
            </a:pP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Четко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понятно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формулируйте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клинические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задачи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учебные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цели,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объясняя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наставляемому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ожидаемые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результаты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критерии</a:t>
            </a:r>
            <a:r>
              <a:rPr sz="1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их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оценки.</a:t>
            </a:r>
            <a:endParaRPr sz="1100">
              <a:latin typeface="Microsoft Sans Serif"/>
              <a:cs typeface="Microsoft Sans Serif"/>
            </a:endParaRPr>
          </a:p>
          <a:p>
            <a:pPr marL="12700" marR="13335" indent="172720">
              <a:lnSpc>
                <a:spcPct val="114100"/>
              </a:lnSpc>
              <a:buAutoNum type="arabicParenR"/>
              <a:tabLst>
                <a:tab pos="185420" algn="l"/>
              </a:tabLst>
            </a:pP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Правильно</a:t>
            </a:r>
            <a:r>
              <a:rPr sz="11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распределяйте</a:t>
            </a:r>
            <a:r>
              <a:rPr sz="11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время</a:t>
            </a:r>
            <a:r>
              <a:rPr sz="11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между</a:t>
            </a:r>
            <a:r>
              <a:rPr sz="11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вашими</a:t>
            </a:r>
            <a:r>
              <a:rPr sz="11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основными</a:t>
            </a:r>
            <a:r>
              <a:rPr sz="11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обязанностями</a:t>
            </a:r>
            <a:r>
              <a:rPr sz="11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1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наставнической</a:t>
            </a:r>
            <a:r>
              <a:rPr sz="11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деятельностью,</a:t>
            </a:r>
            <a:r>
              <a:rPr sz="11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обеспечивая</a:t>
            </a:r>
            <a:r>
              <a:rPr sz="11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регулярность</a:t>
            </a:r>
            <a:r>
              <a:rPr sz="11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и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систематичность</a:t>
            </a:r>
            <a:r>
              <a:rPr sz="11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обучения.</a:t>
            </a:r>
            <a:endParaRPr sz="1100">
              <a:latin typeface="Microsoft Sans Serif"/>
              <a:cs typeface="Microsoft Sans Serif"/>
            </a:endParaRPr>
          </a:p>
          <a:p>
            <a:pPr marL="12700" marR="11430" indent="265430">
              <a:lnSpc>
                <a:spcPct val="114100"/>
              </a:lnSpc>
              <a:buAutoNum type="arabicParenR"/>
              <a:tabLst>
                <a:tab pos="278130" algn="l"/>
              </a:tabLst>
            </a:pP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Комбинируйте</a:t>
            </a:r>
            <a:r>
              <a:rPr sz="1100" spc="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различные</a:t>
            </a:r>
            <a:r>
              <a:rPr sz="1100" spc="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методы</a:t>
            </a:r>
            <a:r>
              <a:rPr sz="1100" spc="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обучения:</a:t>
            </a:r>
            <a:r>
              <a:rPr sz="1100" spc="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разбор</a:t>
            </a:r>
            <a:r>
              <a:rPr sz="1100" spc="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клинических</a:t>
            </a:r>
            <a:r>
              <a:rPr sz="1100" spc="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случаев,</a:t>
            </a:r>
            <a:r>
              <a:rPr sz="1100" spc="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совместные</a:t>
            </a:r>
            <a:r>
              <a:rPr sz="1100" spc="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обходы,</a:t>
            </a:r>
            <a:r>
              <a:rPr sz="1100" spc="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симуляционные</a:t>
            </a:r>
            <a:r>
              <a:rPr sz="1100" spc="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тренинги.</a:t>
            </a:r>
            <a:r>
              <a:rPr sz="1100" spc="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Практический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опыт</a:t>
            </a:r>
            <a:r>
              <a:rPr sz="11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должен</a:t>
            </a:r>
            <a:r>
              <a:rPr sz="11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преобладать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над</a:t>
            </a:r>
            <a:r>
              <a:rPr sz="11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теоретическими</a:t>
            </a:r>
            <a:r>
              <a:rPr sz="11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знаниями.</a:t>
            </a:r>
            <a:endParaRPr sz="1100">
              <a:latin typeface="Microsoft Sans Serif"/>
              <a:cs typeface="Microsoft Sans Serif"/>
            </a:endParaRPr>
          </a:p>
          <a:p>
            <a:pPr marL="254635" indent="-241935">
              <a:lnSpc>
                <a:spcPct val="100000"/>
              </a:lnSpc>
              <a:spcBef>
                <a:spcPts val="185"/>
              </a:spcBef>
              <a:buAutoNum type="arabicParenR"/>
              <a:tabLst>
                <a:tab pos="254635" algn="l"/>
              </a:tabLst>
            </a:pP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Творчески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подходите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обучению,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адаптируя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методы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индивидуальным особенностям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наставляемого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специфике медицинских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ситуаций.</a:t>
            </a:r>
            <a:endParaRPr sz="1100">
              <a:latin typeface="Microsoft Sans Serif"/>
              <a:cs typeface="Microsoft Sans Serif"/>
            </a:endParaRPr>
          </a:p>
          <a:p>
            <a:pPr marL="254635" indent="-241935">
              <a:lnSpc>
                <a:spcPct val="100000"/>
              </a:lnSpc>
              <a:spcBef>
                <a:spcPts val="185"/>
              </a:spcBef>
              <a:buAutoNum type="arabicParenR"/>
              <a:tabLst>
                <a:tab pos="254635" algn="l"/>
              </a:tabLst>
            </a:pP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Всегда</a:t>
            </a:r>
            <a:r>
              <a:rPr sz="11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предоставляйте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конструктивную</a:t>
            </a:r>
            <a:r>
              <a:rPr sz="11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обратную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связь</a:t>
            </a:r>
            <a:r>
              <a:rPr sz="11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после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каждого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этапа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обучения,</a:t>
            </a:r>
            <a:r>
              <a:rPr sz="11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отмечая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как</a:t>
            </a:r>
            <a:r>
              <a:rPr sz="11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успехи,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так</a:t>
            </a:r>
            <a:r>
              <a:rPr sz="11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области</a:t>
            </a:r>
            <a:r>
              <a:rPr sz="11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для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улучшения.</a:t>
            </a:r>
            <a:endParaRPr sz="1100">
              <a:latin typeface="Microsoft Sans Serif"/>
              <a:cs typeface="Microsoft Sans Serif"/>
            </a:endParaRPr>
          </a:p>
          <a:p>
            <a:pPr marL="254635" indent="-241935">
              <a:lnSpc>
                <a:spcPct val="100000"/>
              </a:lnSpc>
              <a:spcBef>
                <a:spcPts val="190"/>
              </a:spcBef>
              <a:buAutoNum type="arabicParenR"/>
              <a:tabLst>
                <a:tab pos="254635" algn="l"/>
              </a:tabLst>
            </a:pP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Оценивайте</a:t>
            </a:r>
            <a:r>
              <a:rPr sz="11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 личность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наставляемого,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 а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качество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 его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профессиональной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 деятельности</a:t>
            </a:r>
            <a:r>
              <a:rPr sz="11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и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клинических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решений.</a:t>
            </a:r>
            <a:endParaRPr sz="1100">
              <a:latin typeface="Microsoft Sans Serif"/>
              <a:cs typeface="Microsoft Sans Serif"/>
            </a:endParaRPr>
          </a:p>
          <a:p>
            <a:pPr marL="12700" marR="8255" indent="243204">
              <a:lnSpc>
                <a:spcPct val="114100"/>
              </a:lnSpc>
              <a:buAutoNum type="arabicParenR"/>
              <a:tabLst>
                <a:tab pos="255904" algn="l"/>
              </a:tabLst>
            </a:pP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Искренне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хвалите</a:t>
            </a:r>
            <a:r>
              <a:rPr sz="11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наставляемого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</a:t>
            </a:r>
            <a:r>
              <a:rPr sz="11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правильно</a:t>
            </a:r>
            <a:r>
              <a:rPr sz="11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поставленные диагнозы,</a:t>
            </a:r>
            <a:r>
              <a:rPr sz="11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грамотное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ведение</a:t>
            </a:r>
            <a:r>
              <a:rPr sz="11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пациентов</a:t>
            </a:r>
            <a:r>
              <a:rPr sz="11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проявление</a:t>
            </a:r>
            <a:r>
              <a:rPr sz="11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гуманизма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1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общении</a:t>
            </a:r>
            <a:r>
              <a:rPr sz="1100" spc="5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больными,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если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его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работа</a:t>
            </a:r>
            <a:r>
              <a:rPr sz="1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заслуживает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одобрения.</a:t>
            </a:r>
            <a:endParaRPr sz="1100">
              <a:latin typeface="Microsoft Sans Serif"/>
              <a:cs typeface="Microsoft Sans Serif"/>
            </a:endParaRPr>
          </a:p>
          <a:p>
            <a:pPr marL="12700" marR="12065" indent="256540">
              <a:lnSpc>
                <a:spcPct val="114100"/>
              </a:lnSpc>
              <a:buAutoNum type="arabicParenR"/>
              <a:tabLst>
                <a:tab pos="269240" algn="l"/>
              </a:tabLst>
            </a:pP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Уважайте</a:t>
            </a:r>
            <a:r>
              <a:rPr sz="11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профессиональное</a:t>
            </a:r>
            <a:r>
              <a:rPr sz="11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мнение</a:t>
            </a:r>
            <a:r>
              <a:rPr sz="11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наставляемого,</a:t>
            </a:r>
            <a:r>
              <a:rPr sz="11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даже</a:t>
            </a:r>
            <a:r>
              <a:rPr sz="11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если</a:t>
            </a:r>
            <a:r>
              <a:rPr sz="11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оно</a:t>
            </a:r>
            <a:r>
              <a:rPr sz="11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отличается</a:t>
            </a:r>
            <a:r>
              <a:rPr sz="11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</a:t>
            </a:r>
            <a:r>
              <a:rPr sz="11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вашего,</a:t>
            </a:r>
            <a:r>
              <a:rPr sz="11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учите</a:t>
            </a:r>
            <a:r>
              <a:rPr sz="11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его</a:t>
            </a:r>
            <a:r>
              <a:rPr sz="11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аргументировать</a:t>
            </a:r>
            <a:r>
              <a:rPr sz="11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свою</a:t>
            </a:r>
            <a:r>
              <a:rPr sz="11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позицию</a:t>
            </a:r>
            <a:r>
              <a:rPr sz="11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на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основе</a:t>
            </a:r>
            <a:r>
              <a:rPr sz="11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доказательной</a:t>
            </a:r>
            <a:r>
              <a:rPr sz="11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медицины.</a:t>
            </a:r>
            <a:endParaRPr sz="1100">
              <a:latin typeface="Microsoft Sans Serif"/>
              <a:cs typeface="Microsoft Sans Serif"/>
            </a:endParaRPr>
          </a:p>
          <a:p>
            <a:pPr marL="12700" marR="5715" indent="283845">
              <a:lnSpc>
                <a:spcPct val="114100"/>
              </a:lnSpc>
              <a:buAutoNum type="arabicParenR"/>
              <a:tabLst>
                <a:tab pos="296545" algn="l"/>
              </a:tabLst>
            </a:pP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1100" spc="2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бойтесь</a:t>
            </a:r>
            <a:r>
              <a:rPr sz="1100" spc="2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признавать</a:t>
            </a:r>
            <a:r>
              <a:rPr sz="1100" spc="3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свои</a:t>
            </a:r>
            <a:r>
              <a:rPr sz="1100" spc="2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ошибки</a:t>
            </a:r>
            <a:r>
              <a:rPr sz="1100" spc="3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100" spc="2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неуверенность</a:t>
            </a:r>
            <a:r>
              <a:rPr sz="1100" spc="3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100" spc="2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сложных</a:t>
            </a:r>
            <a:r>
              <a:rPr sz="1100" spc="3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клинических</a:t>
            </a:r>
            <a:r>
              <a:rPr sz="1100" spc="2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ситуациях</a:t>
            </a:r>
            <a:r>
              <a:rPr sz="1100" spc="3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Arial MT"/>
                <a:cs typeface="Arial MT"/>
              </a:rPr>
              <a:t>—</a:t>
            </a:r>
            <a:r>
              <a:rPr sz="1100" spc="28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это</a:t>
            </a:r>
            <a:r>
              <a:rPr sz="1100" spc="2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демонстрирует</a:t>
            </a:r>
            <a:r>
              <a:rPr sz="1100" spc="3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профессиональную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честность и</a:t>
            </a:r>
            <a:r>
              <a:rPr sz="11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учит</a:t>
            </a:r>
            <a:r>
              <a:rPr sz="11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наставляемого</a:t>
            </a:r>
            <a:r>
              <a:rPr sz="11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грамотному</a:t>
            </a:r>
            <a:r>
              <a:rPr sz="11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управлению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рисками.</a:t>
            </a:r>
            <a:endParaRPr sz="1100">
              <a:latin typeface="Microsoft Sans Serif"/>
              <a:cs typeface="Microsoft Sans Serif"/>
            </a:endParaRPr>
          </a:p>
          <a:p>
            <a:pPr marL="12700" marR="11430" indent="260350">
              <a:lnSpc>
                <a:spcPct val="114100"/>
              </a:lnSpc>
              <a:buAutoNum type="arabicParenR"/>
              <a:tabLst>
                <a:tab pos="273050" algn="l"/>
              </a:tabLst>
            </a:pP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Активно</a:t>
            </a:r>
            <a:r>
              <a:rPr sz="11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помогайте</a:t>
            </a:r>
            <a:r>
              <a:rPr sz="11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наставляемому</a:t>
            </a:r>
            <a:r>
              <a:rPr sz="11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преодолевать</a:t>
            </a:r>
            <a:r>
              <a:rPr sz="1100" spc="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профессиональные</a:t>
            </a:r>
            <a:r>
              <a:rPr sz="11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трудности:</a:t>
            </a:r>
            <a:r>
              <a:rPr sz="11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сложное</a:t>
            </a:r>
            <a:r>
              <a:rPr sz="1100" spc="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общение</a:t>
            </a:r>
            <a:r>
              <a:rPr sz="11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1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пациентами,</a:t>
            </a:r>
            <a:r>
              <a:rPr sz="1100" spc="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стрессовые</a:t>
            </a:r>
            <a:r>
              <a:rPr sz="11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ситуации, этические</a:t>
            </a:r>
            <a:r>
              <a:rPr sz="11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дилеммы</a:t>
            </a:r>
            <a:r>
              <a:rPr sz="11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1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недостаток</a:t>
            </a:r>
            <a:r>
              <a:rPr sz="11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клинических</a:t>
            </a:r>
            <a:r>
              <a:rPr sz="11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навыков.</a:t>
            </a:r>
            <a:endParaRPr sz="1100">
              <a:latin typeface="Microsoft Sans Serif"/>
              <a:cs typeface="Microsoft Sans Serif"/>
            </a:endParaRPr>
          </a:p>
          <a:p>
            <a:pPr marL="12700" marR="10795" indent="278130">
              <a:lnSpc>
                <a:spcPct val="114100"/>
              </a:lnSpc>
              <a:buAutoNum type="arabicParenR"/>
              <a:tabLst>
                <a:tab pos="290830" algn="l"/>
              </a:tabLst>
            </a:pP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1100" spc="2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допускайте,</a:t>
            </a:r>
            <a:r>
              <a:rPr sz="1100" spc="2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чтобы</a:t>
            </a:r>
            <a:r>
              <a:rPr sz="1100" spc="2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ваше</a:t>
            </a:r>
            <a:r>
              <a:rPr sz="1100" spc="2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эмоциональное</a:t>
            </a:r>
            <a:r>
              <a:rPr sz="1100" spc="2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состояние</a:t>
            </a:r>
            <a:r>
              <a:rPr sz="1100" spc="2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или</a:t>
            </a:r>
            <a:r>
              <a:rPr sz="1100" spc="2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усталость</a:t>
            </a:r>
            <a:r>
              <a:rPr sz="1100" spc="2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негативно</a:t>
            </a:r>
            <a:r>
              <a:rPr sz="1100" spc="2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влияли</a:t>
            </a:r>
            <a:r>
              <a:rPr sz="1100" spc="2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</a:t>
            </a:r>
            <a:r>
              <a:rPr sz="1100" spc="2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качество</a:t>
            </a:r>
            <a:r>
              <a:rPr sz="1100" spc="2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наставничества</a:t>
            </a:r>
            <a:r>
              <a:rPr sz="1100" spc="2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100" spc="2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отношение</a:t>
            </a:r>
            <a:r>
              <a:rPr sz="1100" spc="2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1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к </a:t>
            </a:r>
            <a:r>
              <a:rPr sz="11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наставляемому.</a:t>
            </a:r>
            <a:endParaRPr sz="11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E9A2F1-C0C1-1185-33C9-3EAA1351C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" y="283"/>
            <a:ext cx="9905181" cy="6857433"/>
          </a:xfrm>
          <a:prstGeom prst="rect">
            <a:avLst/>
          </a:prstGeom>
        </p:spPr>
      </p:pic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605968" y="2309193"/>
            <a:ext cx="5225415" cy="1695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68300">
              <a:lnSpc>
                <a:spcPct val="114100"/>
              </a:lnSpc>
              <a:spcBef>
                <a:spcPts val="100"/>
              </a:spcBef>
            </a:pPr>
            <a:r>
              <a:rPr sz="4800" b="0" dirty="0">
                <a:latin typeface="Microsoft Sans Serif"/>
                <a:cs typeface="Microsoft Sans Serif"/>
              </a:rPr>
              <a:t>Б</a:t>
            </a:r>
            <a:r>
              <a:rPr sz="4800" b="0" spc="-675" dirty="0">
                <a:latin typeface="Microsoft Sans Serif"/>
                <a:cs typeface="Microsoft Sans Serif"/>
              </a:rPr>
              <a:t> </a:t>
            </a:r>
            <a:r>
              <a:rPr sz="4800" b="0" spc="-275" dirty="0">
                <a:latin typeface="Microsoft Sans Serif"/>
                <a:cs typeface="Microsoft Sans Serif"/>
              </a:rPr>
              <a:t>Л</a:t>
            </a:r>
            <a:r>
              <a:rPr sz="4800" b="0" spc="-670" dirty="0">
                <a:latin typeface="Microsoft Sans Serif"/>
                <a:cs typeface="Microsoft Sans Serif"/>
              </a:rPr>
              <a:t> </a:t>
            </a:r>
            <a:r>
              <a:rPr sz="4800" b="0" dirty="0">
                <a:latin typeface="Microsoft Sans Serif"/>
                <a:cs typeface="Microsoft Sans Serif"/>
              </a:rPr>
              <a:t>А</a:t>
            </a:r>
            <a:r>
              <a:rPr sz="4800" b="0" spc="-675" dirty="0">
                <a:latin typeface="Microsoft Sans Serif"/>
                <a:cs typeface="Microsoft Sans Serif"/>
              </a:rPr>
              <a:t> </a:t>
            </a:r>
            <a:r>
              <a:rPr sz="4800" b="0" spc="-145" dirty="0">
                <a:latin typeface="Microsoft Sans Serif"/>
                <a:cs typeface="Microsoft Sans Serif"/>
              </a:rPr>
              <a:t>Г</a:t>
            </a:r>
            <a:r>
              <a:rPr sz="4800" b="0" spc="-670" dirty="0">
                <a:latin typeface="Microsoft Sans Serif"/>
                <a:cs typeface="Microsoft Sans Serif"/>
              </a:rPr>
              <a:t> </a:t>
            </a:r>
            <a:r>
              <a:rPr sz="4800" b="0" spc="-45" dirty="0">
                <a:latin typeface="Microsoft Sans Serif"/>
                <a:cs typeface="Microsoft Sans Serif"/>
              </a:rPr>
              <a:t>О</a:t>
            </a:r>
            <a:r>
              <a:rPr sz="4800" b="0" spc="-675" dirty="0">
                <a:latin typeface="Microsoft Sans Serif"/>
                <a:cs typeface="Microsoft Sans Serif"/>
              </a:rPr>
              <a:t> </a:t>
            </a:r>
            <a:r>
              <a:rPr sz="4800" b="0" spc="-484" dirty="0">
                <a:latin typeface="Microsoft Sans Serif"/>
                <a:cs typeface="Microsoft Sans Serif"/>
              </a:rPr>
              <a:t>Д</a:t>
            </a:r>
            <a:r>
              <a:rPr sz="4800" b="0" spc="-670" dirty="0">
                <a:latin typeface="Microsoft Sans Serif"/>
                <a:cs typeface="Microsoft Sans Serif"/>
              </a:rPr>
              <a:t> </a:t>
            </a:r>
            <a:r>
              <a:rPr sz="4800" b="0" dirty="0">
                <a:latin typeface="Microsoft Sans Serif"/>
                <a:cs typeface="Microsoft Sans Serif"/>
              </a:rPr>
              <a:t>А</a:t>
            </a:r>
            <a:r>
              <a:rPr sz="4800" b="0" spc="-675" dirty="0">
                <a:latin typeface="Microsoft Sans Serif"/>
                <a:cs typeface="Microsoft Sans Serif"/>
              </a:rPr>
              <a:t> </a:t>
            </a:r>
            <a:r>
              <a:rPr sz="4800" b="0" dirty="0">
                <a:latin typeface="Microsoft Sans Serif"/>
                <a:cs typeface="Microsoft Sans Serif"/>
              </a:rPr>
              <a:t>Р</a:t>
            </a:r>
            <a:r>
              <a:rPr sz="4800" b="0" spc="-670" dirty="0">
                <a:latin typeface="Microsoft Sans Serif"/>
                <a:cs typeface="Microsoft Sans Serif"/>
              </a:rPr>
              <a:t> </a:t>
            </a:r>
            <a:r>
              <a:rPr sz="4800" b="0" spc="-50" dirty="0">
                <a:latin typeface="Microsoft Sans Serif"/>
                <a:cs typeface="Microsoft Sans Serif"/>
              </a:rPr>
              <a:t>Ю </a:t>
            </a:r>
            <a:r>
              <a:rPr sz="4800" b="0" spc="-160" dirty="0">
                <a:latin typeface="Microsoft Sans Serif"/>
                <a:cs typeface="Microsoft Sans Serif"/>
              </a:rPr>
              <a:t>З</a:t>
            </a:r>
            <a:r>
              <a:rPr sz="4800" b="0" spc="-675" dirty="0">
                <a:latin typeface="Microsoft Sans Serif"/>
                <a:cs typeface="Microsoft Sans Serif"/>
              </a:rPr>
              <a:t> </a:t>
            </a:r>
            <a:r>
              <a:rPr sz="4800" b="0" dirty="0">
                <a:latin typeface="Microsoft Sans Serif"/>
                <a:cs typeface="Microsoft Sans Serif"/>
              </a:rPr>
              <a:t>А</a:t>
            </a:r>
            <a:r>
              <a:rPr sz="4800" b="0" spc="30" dirty="0">
                <a:latin typeface="Microsoft Sans Serif"/>
                <a:cs typeface="Microsoft Sans Serif"/>
              </a:rPr>
              <a:t>  </a:t>
            </a:r>
            <a:r>
              <a:rPr sz="4800" b="0" dirty="0">
                <a:latin typeface="Microsoft Sans Serif"/>
                <a:cs typeface="Microsoft Sans Serif"/>
              </a:rPr>
              <a:t>В</a:t>
            </a:r>
            <a:r>
              <a:rPr sz="4800" b="0" spc="-675" dirty="0">
                <a:latin typeface="Microsoft Sans Serif"/>
                <a:cs typeface="Microsoft Sans Serif"/>
              </a:rPr>
              <a:t> </a:t>
            </a:r>
            <a:r>
              <a:rPr sz="4800" b="0" dirty="0">
                <a:latin typeface="Microsoft Sans Serif"/>
                <a:cs typeface="Microsoft Sans Serif"/>
              </a:rPr>
              <a:t>Н</a:t>
            </a:r>
            <a:r>
              <a:rPr sz="4800" b="0" spc="-670" dirty="0">
                <a:latin typeface="Microsoft Sans Serif"/>
                <a:cs typeface="Microsoft Sans Serif"/>
              </a:rPr>
              <a:t> </a:t>
            </a:r>
            <a:r>
              <a:rPr sz="4800" b="0" spc="-40" dirty="0">
                <a:latin typeface="Microsoft Sans Serif"/>
                <a:cs typeface="Microsoft Sans Serif"/>
              </a:rPr>
              <a:t>И</a:t>
            </a:r>
            <a:r>
              <a:rPr sz="4800" b="0" spc="-675" dirty="0">
                <a:latin typeface="Microsoft Sans Serif"/>
                <a:cs typeface="Microsoft Sans Serif"/>
              </a:rPr>
              <a:t> </a:t>
            </a:r>
            <a:r>
              <a:rPr sz="4800" b="0" spc="-40" dirty="0">
                <a:latin typeface="Microsoft Sans Serif"/>
                <a:cs typeface="Microsoft Sans Serif"/>
              </a:rPr>
              <a:t>М</a:t>
            </a:r>
            <a:r>
              <a:rPr sz="4800" b="0" spc="-675" dirty="0">
                <a:latin typeface="Microsoft Sans Serif"/>
                <a:cs typeface="Microsoft Sans Serif"/>
              </a:rPr>
              <a:t> </a:t>
            </a:r>
            <a:r>
              <a:rPr sz="4800" b="0" dirty="0">
                <a:latin typeface="Microsoft Sans Serif"/>
                <a:cs typeface="Microsoft Sans Serif"/>
              </a:rPr>
              <a:t>А</a:t>
            </a:r>
            <a:r>
              <a:rPr sz="4800" b="0" spc="-670" dirty="0">
                <a:latin typeface="Microsoft Sans Serif"/>
                <a:cs typeface="Microsoft Sans Serif"/>
              </a:rPr>
              <a:t> </a:t>
            </a:r>
            <a:r>
              <a:rPr sz="4800" b="0" dirty="0">
                <a:latin typeface="Microsoft Sans Serif"/>
                <a:cs typeface="Microsoft Sans Serif"/>
              </a:rPr>
              <a:t>Н</a:t>
            </a:r>
            <a:r>
              <a:rPr sz="4800" b="0" spc="-675" dirty="0">
                <a:latin typeface="Microsoft Sans Serif"/>
                <a:cs typeface="Microsoft Sans Serif"/>
              </a:rPr>
              <a:t> </a:t>
            </a:r>
            <a:r>
              <a:rPr sz="4800" b="0" spc="-40" dirty="0">
                <a:latin typeface="Microsoft Sans Serif"/>
                <a:cs typeface="Microsoft Sans Serif"/>
              </a:rPr>
              <a:t>И</a:t>
            </a:r>
            <a:r>
              <a:rPr sz="4800" b="0" spc="-675" dirty="0">
                <a:latin typeface="Microsoft Sans Serif"/>
                <a:cs typeface="Microsoft Sans Serif"/>
              </a:rPr>
              <a:t> </a:t>
            </a:r>
            <a:r>
              <a:rPr sz="4800" b="0" spc="-50" dirty="0">
                <a:latin typeface="Microsoft Sans Serif"/>
                <a:cs typeface="Microsoft Sans Serif"/>
              </a:rPr>
              <a:t>Е</a:t>
            </a:r>
            <a:endParaRPr sz="4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F55AC21-7BC5-9CC6-1904-C2B6587F08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" y="283"/>
            <a:ext cx="9905181" cy="6857433"/>
          </a:xfrm>
          <a:prstGeom prst="rect">
            <a:avLst/>
          </a:prstGeom>
        </p:spPr>
      </p:pic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63950" marR="5080" indent="-2742565">
              <a:lnSpc>
                <a:spcPct val="114100"/>
              </a:lnSpc>
              <a:spcBef>
                <a:spcPts val="100"/>
              </a:spcBef>
            </a:pPr>
            <a:r>
              <a:rPr sz="1800" spc="-20" dirty="0"/>
              <a:t>Н</a:t>
            </a:r>
            <a:r>
              <a:rPr sz="1800" spc="-210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Р</a:t>
            </a:r>
            <a:r>
              <a:rPr sz="1800" spc="-204" dirty="0"/>
              <a:t> </a:t>
            </a:r>
            <a:r>
              <a:rPr sz="1800" spc="-15" dirty="0"/>
              <a:t>М</a:t>
            </a:r>
            <a:r>
              <a:rPr sz="1800" spc="-200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20" dirty="0"/>
              <a:t>И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spc="-10" dirty="0"/>
              <a:t>-</a:t>
            </a:r>
            <a:r>
              <a:rPr sz="1800" spc="-204" dirty="0"/>
              <a:t> </a:t>
            </a:r>
            <a:r>
              <a:rPr sz="1800" spc="-20" dirty="0"/>
              <a:t>П</a:t>
            </a:r>
            <a:r>
              <a:rPr sz="1800" spc="-200" dirty="0"/>
              <a:t> </a:t>
            </a:r>
            <a:r>
              <a:rPr sz="1800" dirty="0"/>
              <a:t>Р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0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Е</a:t>
            </a:r>
            <a:r>
              <a:rPr sz="1800" spc="65" dirty="0"/>
              <a:t>  </a:t>
            </a:r>
            <a:r>
              <a:rPr sz="1800" dirty="0"/>
              <a:t>Р</a:t>
            </a:r>
            <a:r>
              <a:rPr sz="1800" spc="-200" dirty="0"/>
              <a:t> </a:t>
            </a:r>
            <a:r>
              <a:rPr sz="1800" dirty="0"/>
              <a:t>Е</a:t>
            </a:r>
            <a:r>
              <a:rPr sz="1800" spc="-200" dirty="0"/>
              <a:t> </a:t>
            </a:r>
            <a:r>
              <a:rPr sz="1800" spc="-20" dirty="0"/>
              <a:t>Г</a:t>
            </a:r>
            <a:r>
              <a:rPr sz="1800" spc="-204" dirty="0"/>
              <a:t> </a:t>
            </a:r>
            <a:r>
              <a:rPr sz="1800" spc="-20" dirty="0"/>
              <a:t>У</a:t>
            </a:r>
            <a:r>
              <a:rPr sz="1800" spc="-200" dirty="0"/>
              <a:t> </a:t>
            </a:r>
            <a:r>
              <a:rPr sz="1800" dirty="0"/>
              <a:t>Л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Р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Е</a:t>
            </a:r>
            <a:r>
              <a:rPr sz="1800" spc="65" dirty="0"/>
              <a:t> 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0" dirty="0"/>
              <a:t> </a:t>
            </a:r>
            <a:r>
              <a:rPr sz="1800" dirty="0"/>
              <a:t>С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20" dirty="0"/>
              <a:t>И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20" dirty="0"/>
              <a:t>У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50" dirty="0"/>
              <a:t>А </a:t>
            </a:r>
            <a:r>
              <a:rPr sz="1800" dirty="0"/>
              <a:t>Н</a:t>
            </a:r>
            <a:r>
              <a:rPr sz="1800" spc="-215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С</a:t>
            </a:r>
            <a:r>
              <a:rPr sz="1800" spc="-200" dirty="0"/>
              <a:t> </a:t>
            </a:r>
            <a:r>
              <a:rPr sz="1800" spc="-20" dirty="0"/>
              <a:t>Т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Ч</a:t>
            </a:r>
            <a:r>
              <a:rPr sz="1800" spc="-204" dirty="0"/>
              <a:t> </a:t>
            </a:r>
            <a:r>
              <a:rPr sz="1800" dirty="0"/>
              <a:t>Е</a:t>
            </a:r>
            <a:r>
              <a:rPr sz="1800" spc="-204" dirty="0"/>
              <a:t> </a:t>
            </a:r>
            <a:r>
              <a:rPr sz="1800" dirty="0"/>
              <a:t>С</a:t>
            </a:r>
            <a:r>
              <a:rPr sz="1800" spc="-200" dirty="0"/>
              <a:t> </a:t>
            </a:r>
            <a:r>
              <a:rPr sz="1800" spc="-20" dirty="0"/>
              <a:t>Т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0" dirty="0"/>
              <a:t> </a:t>
            </a:r>
            <a:r>
              <a:rPr sz="1800" spc="-50" dirty="0"/>
              <a:t>А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1006049" y="928669"/>
            <a:ext cx="8126095" cy="1905"/>
          </a:xfrm>
          <a:custGeom>
            <a:avLst/>
            <a:gdLst/>
            <a:ahLst/>
            <a:cxnLst/>
            <a:rect l="l" t="t" r="r" b="b"/>
            <a:pathLst>
              <a:path w="8126095" h="1905">
                <a:moveTo>
                  <a:pt x="0" y="0"/>
                </a:moveTo>
                <a:lnTo>
                  <a:pt x="8126069" y="1587"/>
                </a:lnTo>
              </a:path>
            </a:pathLst>
          </a:custGeom>
          <a:ln w="12699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45460" y="3640823"/>
            <a:ext cx="57905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0530" indent="-417830">
              <a:lnSpc>
                <a:spcPct val="100000"/>
              </a:lnSpc>
              <a:spcBef>
                <a:spcPts val="100"/>
              </a:spcBef>
              <a:buFont typeface="Segoe UI Symbol"/>
              <a:buChar char="➢"/>
              <a:tabLst>
                <a:tab pos="430530" algn="l"/>
              </a:tabLst>
            </a:pP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Указ</a:t>
            </a:r>
            <a:r>
              <a:rPr sz="18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Президента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Российской</a:t>
            </a:r>
            <a:r>
              <a:rPr sz="18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Федерации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от</a:t>
            </a:r>
            <a:r>
              <a:rPr sz="18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01.04.2025</a:t>
            </a:r>
            <a:endParaRPr sz="1800">
              <a:latin typeface="Times New Roman"/>
              <a:cs typeface="Times New Roman"/>
            </a:endParaRPr>
          </a:p>
          <a:p>
            <a:pPr marL="1630045">
              <a:lnSpc>
                <a:spcPct val="100000"/>
              </a:lnSpc>
            </a:pP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197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«О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Дне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наставника»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45456" y="5012423"/>
            <a:ext cx="56515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9090" marR="5080" indent="-327025">
              <a:lnSpc>
                <a:spcPct val="100000"/>
              </a:lnSpc>
              <a:spcBef>
                <a:spcPts val="100"/>
              </a:spcBef>
              <a:buChar char="➢"/>
              <a:tabLst>
                <a:tab pos="339090" algn="l"/>
                <a:tab pos="567690" algn="l"/>
              </a:tabLst>
            </a:pPr>
            <a:r>
              <a:rPr sz="1800" dirty="0">
                <a:solidFill>
                  <a:srgbClr val="001F5F"/>
                </a:solidFill>
                <a:latin typeface="Segoe UI Symbol"/>
                <a:cs typeface="Segoe UI Symbol"/>
              </a:rPr>
              <a:t>	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Приказ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Министерства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здравоохранения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Российской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Федерации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от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09.07.2025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401н</a:t>
            </a:r>
            <a:r>
              <a:rPr sz="1800" spc="4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«О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ведомственных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наградах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Министерства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здравоохранения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Российской</a:t>
            </a:r>
            <a:endParaRPr sz="1800">
              <a:latin typeface="Times New Roman"/>
              <a:cs typeface="Times New Roman"/>
            </a:endParaRPr>
          </a:p>
          <a:p>
            <a:pPr marL="2359025">
              <a:lnSpc>
                <a:spcPct val="100000"/>
              </a:lnSpc>
            </a:pP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Федерации»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53200" y="1214422"/>
            <a:ext cx="2650865" cy="144424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188894" y="3595623"/>
            <a:ext cx="20288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2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МАРТА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«День</a:t>
            </a:r>
            <a:r>
              <a:rPr sz="18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наставника»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53262" y="4429137"/>
            <a:ext cx="2428278" cy="161654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45459" y="1994903"/>
            <a:ext cx="8019415" cy="1034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0530" indent="-417830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Font typeface="Segoe UI Symbol"/>
              <a:buChar char="➢"/>
              <a:tabLst>
                <a:tab pos="430530" algn="l"/>
              </a:tabLst>
            </a:pP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Указ</a:t>
            </a:r>
            <a:r>
              <a:rPr sz="18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Президента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Российской</a:t>
            </a:r>
            <a:r>
              <a:rPr sz="18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Федерации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от</a:t>
            </a:r>
            <a:r>
              <a:rPr sz="18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02.03.2018</a:t>
            </a:r>
            <a:endParaRPr sz="1800">
              <a:latin typeface="Times New Roman"/>
              <a:cs typeface="Times New Roman"/>
            </a:endParaRPr>
          </a:p>
          <a:p>
            <a:pPr marL="128905">
              <a:lnSpc>
                <a:spcPct val="100000"/>
              </a:lnSpc>
            </a:pP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№94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«Об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учреждении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знака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отличия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«За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наставничество»</a:t>
            </a:r>
            <a:endParaRPr sz="1800">
              <a:latin typeface="Times New Roman"/>
              <a:cs typeface="Times New Roman"/>
            </a:endParaRPr>
          </a:p>
          <a:p>
            <a:pPr marL="6466840" algn="ctr">
              <a:lnSpc>
                <a:spcPct val="100000"/>
              </a:lnSpc>
              <a:spcBef>
                <a:spcPts val="260"/>
              </a:spcBef>
            </a:pP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Знак</a:t>
            </a:r>
            <a:r>
              <a:rPr sz="14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отличия</a:t>
            </a:r>
            <a:endParaRPr sz="1400">
              <a:latin typeface="Times New Roman"/>
              <a:cs typeface="Times New Roman"/>
            </a:endParaRPr>
          </a:p>
          <a:p>
            <a:pPr marL="6422390" algn="ctr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«За</a:t>
            </a:r>
            <a:r>
              <a:rPr sz="14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наставничество»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88503" y="5957773"/>
            <a:ext cx="60198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Медаль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28768" y="6171133"/>
            <a:ext cx="307467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«За</a:t>
            </a:r>
            <a:r>
              <a:rPr sz="14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наставничество</a:t>
            </a:r>
            <a:r>
              <a:rPr sz="14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4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Times New Roman"/>
                <a:cs typeface="Times New Roman"/>
              </a:rPr>
              <a:t>здравоохранении»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35BE6A9-0702-90BA-27E4-038F4570B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" y="283"/>
            <a:ext cx="9905181" cy="6857433"/>
          </a:xfrm>
          <a:prstGeom prst="rect">
            <a:avLst/>
          </a:prstGeom>
        </p:spPr>
      </p:pic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63950" marR="5080" indent="-2742565">
              <a:lnSpc>
                <a:spcPct val="114100"/>
              </a:lnSpc>
              <a:spcBef>
                <a:spcPts val="100"/>
              </a:spcBef>
            </a:pPr>
            <a:r>
              <a:rPr sz="1800" spc="-20" dirty="0"/>
              <a:t>Н</a:t>
            </a:r>
            <a:r>
              <a:rPr sz="1800" spc="-210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Р</a:t>
            </a:r>
            <a:r>
              <a:rPr sz="1800" spc="-204" dirty="0"/>
              <a:t> </a:t>
            </a:r>
            <a:r>
              <a:rPr sz="1800" spc="-15" dirty="0"/>
              <a:t>М</a:t>
            </a:r>
            <a:r>
              <a:rPr sz="1800" spc="-200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20" dirty="0"/>
              <a:t>И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spc="-10" dirty="0"/>
              <a:t>-</a:t>
            </a:r>
            <a:r>
              <a:rPr sz="1800" spc="-204" dirty="0"/>
              <a:t> </a:t>
            </a:r>
            <a:r>
              <a:rPr sz="1800" spc="-20" dirty="0"/>
              <a:t>П</a:t>
            </a:r>
            <a:r>
              <a:rPr sz="1800" spc="-200" dirty="0"/>
              <a:t> </a:t>
            </a:r>
            <a:r>
              <a:rPr sz="1800" dirty="0"/>
              <a:t>Р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0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Е</a:t>
            </a:r>
            <a:r>
              <a:rPr sz="1800" spc="65" dirty="0"/>
              <a:t>  </a:t>
            </a:r>
            <a:r>
              <a:rPr sz="1800" dirty="0"/>
              <a:t>Р</a:t>
            </a:r>
            <a:r>
              <a:rPr sz="1800" spc="-200" dirty="0"/>
              <a:t> </a:t>
            </a:r>
            <a:r>
              <a:rPr sz="1800" dirty="0"/>
              <a:t>Е</a:t>
            </a:r>
            <a:r>
              <a:rPr sz="1800" spc="-200" dirty="0"/>
              <a:t> </a:t>
            </a:r>
            <a:r>
              <a:rPr sz="1800" spc="-20" dirty="0"/>
              <a:t>Г</a:t>
            </a:r>
            <a:r>
              <a:rPr sz="1800" spc="-204" dirty="0"/>
              <a:t> </a:t>
            </a:r>
            <a:r>
              <a:rPr sz="1800" spc="-20" dirty="0"/>
              <a:t>У</a:t>
            </a:r>
            <a:r>
              <a:rPr sz="1800" spc="-200" dirty="0"/>
              <a:t> </a:t>
            </a:r>
            <a:r>
              <a:rPr sz="1800" dirty="0"/>
              <a:t>Л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Р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Е</a:t>
            </a:r>
            <a:r>
              <a:rPr sz="1800" spc="65" dirty="0"/>
              <a:t> 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0" dirty="0"/>
              <a:t> </a:t>
            </a:r>
            <a:r>
              <a:rPr sz="1800" dirty="0"/>
              <a:t>С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20" dirty="0"/>
              <a:t>И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20" dirty="0"/>
              <a:t>У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50" dirty="0"/>
              <a:t>А </a:t>
            </a:r>
            <a:r>
              <a:rPr sz="1800" dirty="0"/>
              <a:t>Н</a:t>
            </a:r>
            <a:r>
              <a:rPr sz="1800" spc="-215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С</a:t>
            </a:r>
            <a:r>
              <a:rPr sz="1800" spc="-200" dirty="0"/>
              <a:t> </a:t>
            </a:r>
            <a:r>
              <a:rPr sz="1800" spc="-20" dirty="0"/>
              <a:t>Т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Ч</a:t>
            </a:r>
            <a:r>
              <a:rPr sz="1800" spc="-204" dirty="0"/>
              <a:t> </a:t>
            </a:r>
            <a:r>
              <a:rPr sz="1800" dirty="0"/>
              <a:t>Е</a:t>
            </a:r>
            <a:r>
              <a:rPr sz="1800" spc="-204" dirty="0"/>
              <a:t> </a:t>
            </a:r>
            <a:r>
              <a:rPr sz="1800" dirty="0"/>
              <a:t>С</a:t>
            </a:r>
            <a:r>
              <a:rPr sz="1800" spc="-200" dirty="0"/>
              <a:t> </a:t>
            </a:r>
            <a:r>
              <a:rPr sz="1800" spc="-20" dirty="0"/>
              <a:t>Т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0" dirty="0"/>
              <a:t> </a:t>
            </a:r>
            <a:r>
              <a:rPr sz="1800" spc="-50" dirty="0"/>
              <a:t>А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1006049" y="928669"/>
            <a:ext cx="8126095" cy="1905"/>
          </a:xfrm>
          <a:custGeom>
            <a:avLst/>
            <a:gdLst/>
            <a:ahLst/>
            <a:cxnLst/>
            <a:rect l="l" t="t" r="r" b="b"/>
            <a:pathLst>
              <a:path w="8126095" h="1905">
                <a:moveTo>
                  <a:pt x="0" y="0"/>
                </a:moveTo>
                <a:lnTo>
                  <a:pt x="8126069" y="1587"/>
                </a:lnTo>
              </a:path>
            </a:pathLst>
          </a:custGeom>
          <a:ln w="12699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061973" y="3886072"/>
            <a:ext cx="12706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769" marR="5080" indent="-52705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Периодическая аккредитация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68268" y="1201722"/>
            <a:ext cx="9170035" cy="5383530"/>
            <a:chOff x="368268" y="1201722"/>
            <a:chExt cx="9170035" cy="538353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36714" y="4143375"/>
              <a:ext cx="502296" cy="2204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736715" y="4143375"/>
              <a:ext cx="502920" cy="220979"/>
            </a:xfrm>
            <a:custGeom>
              <a:avLst/>
              <a:gdLst/>
              <a:ahLst/>
              <a:cxnLst/>
              <a:rect l="l" t="t" r="r" b="b"/>
              <a:pathLst>
                <a:path w="502920" h="220979">
                  <a:moveTo>
                    <a:pt x="0" y="55105"/>
                  </a:moveTo>
                  <a:lnTo>
                    <a:pt x="392073" y="55105"/>
                  </a:lnTo>
                  <a:lnTo>
                    <a:pt x="392073" y="0"/>
                  </a:lnTo>
                  <a:lnTo>
                    <a:pt x="502296" y="110223"/>
                  </a:lnTo>
                  <a:lnTo>
                    <a:pt x="392073" y="220446"/>
                  </a:lnTo>
                  <a:lnTo>
                    <a:pt x="392073" y="165328"/>
                  </a:lnTo>
                  <a:lnTo>
                    <a:pt x="0" y="165328"/>
                  </a:lnTo>
                  <a:lnTo>
                    <a:pt x="0" y="55105"/>
                  </a:lnTo>
                  <a:close/>
                </a:path>
              </a:pathLst>
            </a:custGeom>
            <a:ln w="25399">
              <a:solidFill>
                <a:srgbClr val="395F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6706" y="3857625"/>
              <a:ext cx="748122" cy="69541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80968" y="1214422"/>
              <a:ext cx="9144635" cy="5358130"/>
            </a:xfrm>
            <a:custGeom>
              <a:avLst/>
              <a:gdLst/>
              <a:ahLst/>
              <a:cxnLst/>
              <a:rect l="l" t="t" r="r" b="b"/>
              <a:pathLst>
                <a:path w="9144635" h="5358130">
                  <a:moveTo>
                    <a:pt x="0" y="892987"/>
                  </a:moveTo>
                  <a:lnTo>
                    <a:pt x="1247" y="845861"/>
                  </a:lnTo>
                  <a:lnTo>
                    <a:pt x="4948" y="799341"/>
                  </a:lnTo>
                  <a:lnTo>
                    <a:pt x="11039" y="753489"/>
                  </a:lnTo>
                  <a:lnTo>
                    <a:pt x="19455" y="708371"/>
                  </a:lnTo>
                  <a:lnTo>
                    <a:pt x="30133" y="664049"/>
                  </a:lnTo>
                  <a:lnTo>
                    <a:pt x="43009" y="620587"/>
                  </a:lnTo>
                  <a:lnTo>
                    <a:pt x="58020" y="578050"/>
                  </a:lnTo>
                  <a:lnTo>
                    <a:pt x="75101" y="536500"/>
                  </a:lnTo>
                  <a:lnTo>
                    <a:pt x="94190" y="496001"/>
                  </a:lnTo>
                  <a:lnTo>
                    <a:pt x="115222" y="456618"/>
                  </a:lnTo>
                  <a:lnTo>
                    <a:pt x="138134" y="418413"/>
                  </a:lnTo>
                  <a:lnTo>
                    <a:pt x="162862" y="381451"/>
                  </a:lnTo>
                  <a:lnTo>
                    <a:pt x="189342" y="345796"/>
                  </a:lnTo>
                  <a:lnTo>
                    <a:pt x="217511" y="311510"/>
                  </a:lnTo>
                  <a:lnTo>
                    <a:pt x="247304" y="278658"/>
                  </a:lnTo>
                  <a:lnTo>
                    <a:pt x="278659" y="247303"/>
                  </a:lnTo>
                  <a:lnTo>
                    <a:pt x="311511" y="217510"/>
                  </a:lnTo>
                  <a:lnTo>
                    <a:pt x="345797" y="189341"/>
                  </a:lnTo>
                  <a:lnTo>
                    <a:pt x="381453" y="162861"/>
                  </a:lnTo>
                  <a:lnTo>
                    <a:pt x="418415" y="138134"/>
                  </a:lnTo>
                  <a:lnTo>
                    <a:pt x="456620" y="115222"/>
                  </a:lnTo>
                  <a:lnTo>
                    <a:pt x="496004" y="94190"/>
                  </a:lnTo>
                  <a:lnTo>
                    <a:pt x="536502" y="75101"/>
                  </a:lnTo>
                  <a:lnTo>
                    <a:pt x="578052" y="58019"/>
                  </a:lnTo>
                  <a:lnTo>
                    <a:pt x="620590" y="43009"/>
                  </a:lnTo>
                  <a:lnTo>
                    <a:pt x="664052" y="30132"/>
                  </a:lnTo>
                  <a:lnTo>
                    <a:pt x="708375" y="19454"/>
                  </a:lnTo>
                  <a:lnTo>
                    <a:pt x="753493" y="11038"/>
                  </a:lnTo>
                  <a:lnTo>
                    <a:pt x="799345" y="4948"/>
                  </a:lnTo>
                  <a:lnTo>
                    <a:pt x="845866" y="1247"/>
                  </a:lnTo>
                  <a:lnTo>
                    <a:pt x="892992" y="0"/>
                  </a:lnTo>
                  <a:lnTo>
                    <a:pt x="8251075" y="0"/>
                  </a:lnTo>
                  <a:lnTo>
                    <a:pt x="8298201" y="1247"/>
                  </a:lnTo>
                  <a:lnTo>
                    <a:pt x="8344722" y="4948"/>
                  </a:lnTo>
                  <a:lnTo>
                    <a:pt x="8390573" y="11038"/>
                  </a:lnTo>
                  <a:lnTo>
                    <a:pt x="8435692" y="19454"/>
                  </a:lnTo>
                  <a:lnTo>
                    <a:pt x="8480014" y="30132"/>
                  </a:lnTo>
                  <a:lnTo>
                    <a:pt x="8523475" y="43009"/>
                  </a:lnTo>
                  <a:lnTo>
                    <a:pt x="8566013" y="58019"/>
                  </a:lnTo>
                  <a:lnTo>
                    <a:pt x="8607563" y="75101"/>
                  </a:lnTo>
                  <a:lnTo>
                    <a:pt x="8648061" y="94190"/>
                  </a:lnTo>
                  <a:lnTo>
                    <a:pt x="8687445" y="115222"/>
                  </a:lnTo>
                  <a:lnTo>
                    <a:pt x="8725649" y="138134"/>
                  </a:lnTo>
                  <a:lnTo>
                    <a:pt x="8762611" y="162861"/>
                  </a:lnTo>
                  <a:lnTo>
                    <a:pt x="8798267" y="189341"/>
                  </a:lnTo>
                  <a:lnTo>
                    <a:pt x="8832553" y="217510"/>
                  </a:lnTo>
                  <a:lnTo>
                    <a:pt x="8865405" y="247303"/>
                  </a:lnTo>
                  <a:lnTo>
                    <a:pt x="8896759" y="278658"/>
                  </a:lnTo>
                  <a:lnTo>
                    <a:pt x="8926553" y="311510"/>
                  </a:lnTo>
                  <a:lnTo>
                    <a:pt x="8954721" y="345796"/>
                  </a:lnTo>
                  <a:lnTo>
                    <a:pt x="8981201" y="381451"/>
                  </a:lnTo>
                  <a:lnTo>
                    <a:pt x="9005929" y="418413"/>
                  </a:lnTo>
                  <a:lnTo>
                    <a:pt x="9028841" y="456618"/>
                  </a:lnTo>
                  <a:lnTo>
                    <a:pt x="9049873" y="496001"/>
                  </a:lnTo>
                  <a:lnTo>
                    <a:pt x="9068962" y="536500"/>
                  </a:lnTo>
                  <a:lnTo>
                    <a:pt x="9086043" y="578050"/>
                  </a:lnTo>
                  <a:lnTo>
                    <a:pt x="9101054" y="620587"/>
                  </a:lnTo>
                  <a:lnTo>
                    <a:pt x="9113930" y="664049"/>
                  </a:lnTo>
                  <a:lnTo>
                    <a:pt x="9124608" y="708371"/>
                  </a:lnTo>
                  <a:lnTo>
                    <a:pt x="9133024" y="753489"/>
                  </a:lnTo>
                  <a:lnTo>
                    <a:pt x="9139114" y="799341"/>
                  </a:lnTo>
                  <a:lnTo>
                    <a:pt x="9142815" y="845861"/>
                  </a:lnTo>
                  <a:lnTo>
                    <a:pt x="9144063" y="892987"/>
                  </a:lnTo>
                  <a:lnTo>
                    <a:pt x="9144063" y="4464862"/>
                  </a:lnTo>
                  <a:lnTo>
                    <a:pt x="9142815" y="4511988"/>
                  </a:lnTo>
                  <a:lnTo>
                    <a:pt x="9139114" y="4558509"/>
                  </a:lnTo>
                  <a:lnTo>
                    <a:pt x="9133024" y="4604360"/>
                  </a:lnTo>
                  <a:lnTo>
                    <a:pt x="9124608" y="4649479"/>
                  </a:lnTo>
                  <a:lnTo>
                    <a:pt x="9113930" y="4693801"/>
                  </a:lnTo>
                  <a:lnTo>
                    <a:pt x="9101054" y="4737262"/>
                  </a:lnTo>
                  <a:lnTo>
                    <a:pt x="9086043" y="4779800"/>
                  </a:lnTo>
                  <a:lnTo>
                    <a:pt x="9068962" y="4821350"/>
                  </a:lnTo>
                  <a:lnTo>
                    <a:pt x="9049873" y="4861848"/>
                  </a:lnTo>
                  <a:lnTo>
                    <a:pt x="9028841" y="4901232"/>
                  </a:lnTo>
                  <a:lnTo>
                    <a:pt x="9005929" y="4939436"/>
                  </a:lnTo>
                  <a:lnTo>
                    <a:pt x="8981201" y="4976398"/>
                  </a:lnTo>
                  <a:lnTo>
                    <a:pt x="8954721" y="5012054"/>
                  </a:lnTo>
                  <a:lnTo>
                    <a:pt x="8926553" y="5046340"/>
                  </a:lnTo>
                  <a:lnTo>
                    <a:pt x="8896759" y="5079192"/>
                  </a:lnTo>
                  <a:lnTo>
                    <a:pt x="8865405" y="5110546"/>
                  </a:lnTo>
                  <a:lnTo>
                    <a:pt x="8832553" y="5140340"/>
                  </a:lnTo>
                  <a:lnTo>
                    <a:pt x="8798267" y="5168508"/>
                  </a:lnTo>
                  <a:lnTo>
                    <a:pt x="8762611" y="5194988"/>
                  </a:lnTo>
                  <a:lnTo>
                    <a:pt x="8725649" y="5219716"/>
                  </a:lnTo>
                  <a:lnTo>
                    <a:pt x="8687445" y="5242628"/>
                  </a:lnTo>
                  <a:lnTo>
                    <a:pt x="8648061" y="5263660"/>
                  </a:lnTo>
                  <a:lnTo>
                    <a:pt x="8607563" y="5282749"/>
                  </a:lnTo>
                  <a:lnTo>
                    <a:pt x="8566013" y="5299830"/>
                  </a:lnTo>
                  <a:lnTo>
                    <a:pt x="8523475" y="5314841"/>
                  </a:lnTo>
                  <a:lnTo>
                    <a:pt x="8480014" y="5327717"/>
                  </a:lnTo>
                  <a:lnTo>
                    <a:pt x="8435692" y="5338395"/>
                  </a:lnTo>
                  <a:lnTo>
                    <a:pt x="8390573" y="5346811"/>
                  </a:lnTo>
                  <a:lnTo>
                    <a:pt x="8344722" y="5352901"/>
                  </a:lnTo>
                  <a:lnTo>
                    <a:pt x="8298201" y="5356602"/>
                  </a:lnTo>
                  <a:lnTo>
                    <a:pt x="8251075" y="5357850"/>
                  </a:lnTo>
                  <a:lnTo>
                    <a:pt x="892992" y="5357850"/>
                  </a:lnTo>
                  <a:lnTo>
                    <a:pt x="845866" y="5356602"/>
                  </a:lnTo>
                  <a:lnTo>
                    <a:pt x="799345" y="5352901"/>
                  </a:lnTo>
                  <a:lnTo>
                    <a:pt x="753493" y="5346811"/>
                  </a:lnTo>
                  <a:lnTo>
                    <a:pt x="708375" y="5338395"/>
                  </a:lnTo>
                  <a:lnTo>
                    <a:pt x="664052" y="5327717"/>
                  </a:lnTo>
                  <a:lnTo>
                    <a:pt x="620590" y="5314841"/>
                  </a:lnTo>
                  <a:lnTo>
                    <a:pt x="578052" y="5299830"/>
                  </a:lnTo>
                  <a:lnTo>
                    <a:pt x="536502" y="5282749"/>
                  </a:lnTo>
                  <a:lnTo>
                    <a:pt x="496004" y="5263660"/>
                  </a:lnTo>
                  <a:lnTo>
                    <a:pt x="456620" y="5242628"/>
                  </a:lnTo>
                  <a:lnTo>
                    <a:pt x="418415" y="5219716"/>
                  </a:lnTo>
                  <a:lnTo>
                    <a:pt x="381453" y="5194988"/>
                  </a:lnTo>
                  <a:lnTo>
                    <a:pt x="345797" y="5168508"/>
                  </a:lnTo>
                  <a:lnTo>
                    <a:pt x="311511" y="5140340"/>
                  </a:lnTo>
                  <a:lnTo>
                    <a:pt x="278659" y="5110546"/>
                  </a:lnTo>
                  <a:lnTo>
                    <a:pt x="247304" y="5079192"/>
                  </a:lnTo>
                  <a:lnTo>
                    <a:pt x="217511" y="5046340"/>
                  </a:lnTo>
                  <a:lnTo>
                    <a:pt x="189342" y="5012054"/>
                  </a:lnTo>
                  <a:lnTo>
                    <a:pt x="162862" y="4976398"/>
                  </a:lnTo>
                  <a:lnTo>
                    <a:pt x="138134" y="4939436"/>
                  </a:lnTo>
                  <a:lnTo>
                    <a:pt x="115222" y="4901232"/>
                  </a:lnTo>
                  <a:lnTo>
                    <a:pt x="94190" y="4861848"/>
                  </a:lnTo>
                  <a:lnTo>
                    <a:pt x="75101" y="4821350"/>
                  </a:lnTo>
                  <a:lnTo>
                    <a:pt x="58020" y="4779800"/>
                  </a:lnTo>
                  <a:lnTo>
                    <a:pt x="43009" y="4737262"/>
                  </a:lnTo>
                  <a:lnTo>
                    <a:pt x="30133" y="4693801"/>
                  </a:lnTo>
                  <a:lnTo>
                    <a:pt x="19455" y="4649479"/>
                  </a:lnTo>
                  <a:lnTo>
                    <a:pt x="11039" y="4604360"/>
                  </a:lnTo>
                  <a:lnTo>
                    <a:pt x="4948" y="4558509"/>
                  </a:lnTo>
                  <a:lnTo>
                    <a:pt x="1247" y="4511988"/>
                  </a:lnTo>
                  <a:lnTo>
                    <a:pt x="0" y="4464862"/>
                  </a:lnTo>
                  <a:lnTo>
                    <a:pt x="0" y="892987"/>
                  </a:lnTo>
                  <a:close/>
                </a:path>
              </a:pathLst>
            </a:custGeom>
            <a:ln w="25399">
              <a:solidFill>
                <a:srgbClr val="395F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514984" y="1106941"/>
            <a:ext cx="6820534" cy="114363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90"/>
              </a:spcBef>
            </a:pP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ФЕДЕРАЛЬНЫЙ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ЗАКОН</a:t>
            </a:r>
            <a:endParaRPr sz="1600">
              <a:latin typeface="Arial"/>
              <a:cs typeface="Arial"/>
            </a:endParaRPr>
          </a:p>
          <a:p>
            <a:pPr marL="59690" algn="ctr">
              <a:lnSpc>
                <a:spcPct val="100000"/>
              </a:lnSpc>
              <a:spcBef>
                <a:spcPts val="290"/>
              </a:spcBef>
            </a:pP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от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27.11.2011</a:t>
            </a:r>
            <a:r>
              <a:rPr sz="1600" b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370" dirty="0">
                <a:solidFill>
                  <a:srgbClr val="001F5F"/>
                </a:solidFill>
                <a:latin typeface="Trebuchet MS"/>
                <a:cs typeface="Trebuchet MS"/>
              </a:rPr>
              <a:t>№</a:t>
            </a:r>
            <a:r>
              <a:rPr sz="1600" b="1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323-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ФЗ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(ред.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от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23.07.2025)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(ст.69)</a:t>
            </a:r>
            <a:endParaRPr sz="1600">
              <a:latin typeface="Arial"/>
              <a:cs typeface="Arial"/>
            </a:endParaRPr>
          </a:p>
          <a:p>
            <a:pPr marL="12700" marR="5080" algn="ctr">
              <a:lnSpc>
                <a:spcPct val="114100"/>
              </a:lnSpc>
            </a:pP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«Об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основах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охраны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здоровья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граждан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Российской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Федерации»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(с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изм.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и доп.,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вступ. в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силу с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01.03.2026)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033485" y="2357424"/>
            <a:ext cx="1957705" cy="532752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2033485" y="2357424"/>
            <a:ext cx="1957705" cy="532765"/>
          </a:xfrm>
          <a:prstGeom prst="rect">
            <a:avLst/>
          </a:prstGeom>
          <a:ln w="25399">
            <a:solidFill>
              <a:srgbClr val="395F8B"/>
            </a:solidFill>
          </a:ln>
        </p:spPr>
        <p:txBody>
          <a:bodyPr vert="horz" wrap="square" lIns="0" tIns="110489" rIns="0" bIns="0" rtlCol="0">
            <a:spAutoFit/>
          </a:bodyPr>
          <a:lstStyle/>
          <a:p>
            <a:pPr marL="322580" marR="316230" indent="168275">
              <a:lnSpc>
                <a:spcPct val="100000"/>
              </a:lnSpc>
              <a:spcBef>
                <a:spcPts val="869"/>
              </a:spcBef>
            </a:pPr>
            <a:r>
              <a:rPr sz="1000" b="1" dirty="0">
                <a:solidFill>
                  <a:srgbClr val="001F5F"/>
                </a:solidFill>
                <a:latin typeface="Times New Roman"/>
                <a:cs typeface="Times New Roman"/>
              </a:rPr>
              <a:t>ДОКУМЕНТ</a:t>
            </a:r>
            <a:r>
              <a:rPr sz="10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ОБ </a:t>
            </a:r>
            <a:r>
              <a:rPr sz="1000" b="1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ОБРАЗОВАНИИ</a:t>
            </a:r>
            <a:r>
              <a:rPr sz="10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СПО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23844" y="2285987"/>
            <a:ext cx="6001385" cy="2429510"/>
            <a:chOff x="523844" y="2285987"/>
            <a:chExt cx="6001385" cy="2429510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33886" y="2285987"/>
              <a:ext cx="748125" cy="71437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3844" y="3428999"/>
              <a:ext cx="6000788" cy="1285887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6017636" y="2457310"/>
            <a:ext cx="116649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938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Первичная аккредитация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23844" y="3429000"/>
            <a:ext cx="6001385" cy="1286510"/>
          </a:xfrm>
          <a:prstGeom prst="rect">
            <a:avLst/>
          </a:prstGeom>
          <a:ln w="25399">
            <a:solidFill>
              <a:srgbClr val="395F8B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123189" marR="119380" indent="1905" algn="ctr">
              <a:lnSpc>
                <a:spcPct val="100000"/>
              </a:lnSpc>
              <a:spcBef>
                <a:spcPts val="330"/>
              </a:spcBef>
            </a:pP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соответствии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пп.3.3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ч.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3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ст.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69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ФЗ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323,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выпускники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медицинских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вузов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колледжей,</a:t>
            </a:r>
            <a:r>
              <a:rPr sz="12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получившие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специальность,</a:t>
            </a:r>
            <a:r>
              <a:rPr sz="12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указанную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перечне</a:t>
            </a:r>
            <a:r>
              <a:rPr sz="12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Минздрава,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обязаны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пройти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наставничество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сфере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здравоохранения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не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более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3-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х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лет:</a:t>
            </a:r>
            <a:endParaRPr sz="1200">
              <a:latin typeface="Times New Roman"/>
              <a:cs typeface="Times New Roman"/>
            </a:endParaRPr>
          </a:p>
          <a:p>
            <a:pPr marL="107314" marR="102235" indent="-16510">
              <a:lnSpc>
                <a:spcPct val="100000"/>
              </a:lnSpc>
              <a:buFont typeface="Segoe UI Symbol"/>
              <a:buChar char="✓"/>
              <a:tabLst>
                <a:tab pos="107314" algn="l"/>
                <a:tab pos="727075" algn="l"/>
              </a:tabLst>
            </a:pP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	в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медицинских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организациях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участвующих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реализации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программ государственных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гарантий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бесплатного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оказания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гражданам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медицинской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помощи</a:t>
            </a:r>
            <a:endParaRPr sz="1200">
              <a:latin typeface="Times New Roman"/>
              <a:cs typeface="Times New Roman"/>
            </a:endParaRPr>
          </a:p>
          <a:p>
            <a:pPr marL="647700" indent="-556260">
              <a:lnSpc>
                <a:spcPct val="100000"/>
              </a:lnSpc>
              <a:buFont typeface="Segoe UI Symbol"/>
              <a:buChar char="✓"/>
              <a:tabLst>
                <a:tab pos="647700" algn="l"/>
              </a:tabLst>
            </a:pP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месте,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определенном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договором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целевом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обучении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(для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целевиков)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939772" y="2481478"/>
            <a:ext cx="7955280" cy="3889375"/>
            <a:chOff x="939772" y="2481478"/>
            <a:chExt cx="7955280" cy="3889375"/>
          </a:xfrm>
        </p:grpSpPr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48060" y="2494178"/>
              <a:ext cx="502296" cy="22044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248060" y="2494178"/>
              <a:ext cx="502920" cy="220979"/>
            </a:xfrm>
            <a:custGeom>
              <a:avLst/>
              <a:gdLst/>
              <a:ahLst/>
              <a:cxnLst/>
              <a:rect l="l" t="t" r="r" b="b"/>
              <a:pathLst>
                <a:path w="502920" h="220980">
                  <a:moveTo>
                    <a:pt x="0" y="55105"/>
                  </a:moveTo>
                  <a:lnTo>
                    <a:pt x="392073" y="55105"/>
                  </a:lnTo>
                  <a:lnTo>
                    <a:pt x="392073" y="0"/>
                  </a:lnTo>
                  <a:lnTo>
                    <a:pt x="502296" y="110223"/>
                  </a:lnTo>
                  <a:lnTo>
                    <a:pt x="392073" y="220446"/>
                  </a:lnTo>
                  <a:lnTo>
                    <a:pt x="392073" y="165328"/>
                  </a:lnTo>
                  <a:lnTo>
                    <a:pt x="0" y="165328"/>
                  </a:lnTo>
                  <a:lnTo>
                    <a:pt x="0" y="55105"/>
                  </a:lnTo>
                  <a:close/>
                </a:path>
              </a:pathLst>
            </a:custGeom>
            <a:ln w="25399">
              <a:solidFill>
                <a:srgbClr val="395F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38752" y="3071812"/>
              <a:ext cx="388264" cy="285191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238752" y="3071812"/>
              <a:ext cx="388620" cy="285750"/>
            </a:xfrm>
            <a:custGeom>
              <a:avLst/>
              <a:gdLst/>
              <a:ahLst/>
              <a:cxnLst/>
              <a:rect l="l" t="t" r="r" b="b"/>
              <a:pathLst>
                <a:path w="388620" h="285750">
                  <a:moveTo>
                    <a:pt x="291198" y="0"/>
                  </a:moveTo>
                  <a:lnTo>
                    <a:pt x="291198" y="142595"/>
                  </a:lnTo>
                  <a:lnTo>
                    <a:pt x="388264" y="142595"/>
                  </a:lnTo>
                  <a:lnTo>
                    <a:pt x="194132" y="285191"/>
                  </a:lnTo>
                  <a:lnTo>
                    <a:pt x="0" y="142595"/>
                  </a:lnTo>
                  <a:lnTo>
                    <a:pt x="97066" y="142595"/>
                  </a:lnTo>
                  <a:lnTo>
                    <a:pt x="97066" y="0"/>
                  </a:lnTo>
                  <a:lnTo>
                    <a:pt x="291198" y="0"/>
                  </a:lnTo>
                  <a:close/>
                </a:path>
              </a:pathLst>
            </a:custGeom>
            <a:ln w="25399">
              <a:solidFill>
                <a:srgbClr val="395F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52472" y="5072075"/>
              <a:ext cx="7929880" cy="1285875"/>
            </a:xfrm>
            <a:custGeom>
              <a:avLst/>
              <a:gdLst/>
              <a:ahLst/>
              <a:cxnLst/>
              <a:rect l="l" t="t" r="r" b="b"/>
              <a:pathLst>
                <a:path w="7929880" h="1285875">
                  <a:moveTo>
                    <a:pt x="0" y="214312"/>
                  </a:moveTo>
                  <a:lnTo>
                    <a:pt x="5701" y="165423"/>
                  </a:lnTo>
                  <a:lnTo>
                    <a:pt x="21921" y="120412"/>
                  </a:lnTo>
                  <a:lnTo>
                    <a:pt x="47332" y="80605"/>
                  </a:lnTo>
                  <a:lnTo>
                    <a:pt x="80604" y="47333"/>
                  </a:lnTo>
                  <a:lnTo>
                    <a:pt x="120410" y="21922"/>
                  </a:lnTo>
                  <a:lnTo>
                    <a:pt x="165423" y="5702"/>
                  </a:lnTo>
                  <a:lnTo>
                    <a:pt x="214313" y="0"/>
                  </a:lnTo>
                  <a:lnTo>
                    <a:pt x="7715300" y="0"/>
                  </a:lnTo>
                  <a:lnTo>
                    <a:pt x="7764193" y="5702"/>
                  </a:lnTo>
                  <a:lnTo>
                    <a:pt x="7809206" y="21922"/>
                  </a:lnTo>
                  <a:lnTo>
                    <a:pt x="7849012" y="47333"/>
                  </a:lnTo>
                  <a:lnTo>
                    <a:pt x="7882284" y="80605"/>
                  </a:lnTo>
                  <a:lnTo>
                    <a:pt x="7907693" y="120412"/>
                  </a:lnTo>
                  <a:lnTo>
                    <a:pt x="7923911" y="165423"/>
                  </a:lnTo>
                  <a:lnTo>
                    <a:pt x="7929613" y="214312"/>
                  </a:lnTo>
                  <a:lnTo>
                    <a:pt x="7929613" y="1071549"/>
                  </a:lnTo>
                  <a:lnTo>
                    <a:pt x="7923911" y="1120438"/>
                  </a:lnTo>
                  <a:lnTo>
                    <a:pt x="7907693" y="1165450"/>
                  </a:lnTo>
                  <a:lnTo>
                    <a:pt x="7882284" y="1205256"/>
                  </a:lnTo>
                  <a:lnTo>
                    <a:pt x="7849012" y="1238529"/>
                  </a:lnTo>
                  <a:lnTo>
                    <a:pt x="7809206" y="1263939"/>
                  </a:lnTo>
                  <a:lnTo>
                    <a:pt x="7764193" y="1280160"/>
                  </a:lnTo>
                  <a:lnTo>
                    <a:pt x="7715300" y="1285862"/>
                  </a:lnTo>
                  <a:lnTo>
                    <a:pt x="214313" y="1285862"/>
                  </a:lnTo>
                  <a:lnTo>
                    <a:pt x="165423" y="1280160"/>
                  </a:lnTo>
                  <a:lnTo>
                    <a:pt x="120410" y="1263939"/>
                  </a:lnTo>
                  <a:lnTo>
                    <a:pt x="80604" y="1238529"/>
                  </a:lnTo>
                  <a:lnTo>
                    <a:pt x="47332" y="1205256"/>
                  </a:lnTo>
                  <a:lnTo>
                    <a:pt x="21921" y="1165450"/>
                  </a:lnTo>
                  <a:lnTo>
                    <a:pt x="5701" y="1120438"/>
                  </a:lnTo>
                  <a:lnTo>
                    <a:pt x="0" y="1071549"/>
                  </a:lnTo>
                  <a:lnTo>
                    <a:pt x="0" y="214312"/>
                  </a:lnTo>
                  <a:close/>
                </a:path>
              </a:pathLst>
            </a:custGeom>
            <a:ln w="25399">
              <a:solidFill>
                <a:srgbClr val="395F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093983" y="5057647"/>
            <a:ext cx="7643495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Если</a:t>
            </a:r>
            <a:r>
              <a:rPr sz="14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молодой</a:t>
            </a:r>
            <a:r>
              <a:rPr sz="14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специалист</a:t>
            </a:r>
            <a:r>
              <a:rPr sz="14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не</a:t>
            </a:r>
            <a:r>
              <a:rPr sz="14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отработает</a:t>
            </a:r>
            <a:r>
              <a:rPr sz="14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необходимый</a:t>
            </a:r>
            <a:r>
              <a:rPr sz="1400" spc="2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срок</a:t>
            </a:r>
            <a:r>
              <a:rPr sz="14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под</a:t>
            </a:r>
            <a:r>
              <a:rPr sz="14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руководством</a:t>
            </a:r>
            <a:r>
              <a:rPr sz="14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более</a:t>
            </a:r>
            <a:r>
              <a:rPr sz="14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Times New Roman"/>
                <a:cs typeface="Times New Roman"/>
              </a:rPr>
              <a:t>опытного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коллеги,</a:t>
            </a:r>
            <a:r>
              <a:rPr sz="1400" spc="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400" spc="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будущем,</a:t>
            </a:r>
            <a:r>
              <a:rPr sz="1400" spc="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после</a:t>
            </a:r>
            <a:r>
              <a:rPr sz="1400" spc="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завершения</a:t>
            </a:r>
            <a:r>
              <a:rPr sz="1400" spc="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срока</a:t>
            </a:r>
            <a:r>
              <a:rPr sz="1400" spc="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первичной</a:t>
            </a:r>
            <a:r>
              <a:rPr sz="1400" spc="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аккредитации,</a:t>
            </a:r>
            <a:r>
              <a:rPr sz="1400" spc="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придется</a:t>
            </a:r>
            <a:r>
              <a:rPr sz="1400" spc="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заново</a:t>
            </a:r>
            <a:r>
              <a:rPr sz="1400" spc="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400" spc="-25" dirty="0">
                <a:solidFill>
                  <a:srgbClr val="001F5F"/>
                </a:solidFill>
                <a:latin typeface="Times New Roman"/>
                <a:cs typeface="Times New Roman"/>
              </a:rPr>
              <a:t>ее </a:t>
            </a:r>
            <a:r>
              <a:rPr sz="14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проходить,</a:t>
            </a:r>
            <a:r>
              <a:rPr sz="14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а затем</a:t>
            </a:r>
            <a:r>
              <a:rPr sz="14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4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наставничество</a:t>
            </a:r>
            <a:r>
              <a:rPr sz="14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(пп. 3.5</a:t>
            </a:r>
            <a:r>
              <a:rPr sz="14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ч. 3</a:t>
            </a:r>
            <a:r>
              <a:rPr sz="14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ст. 69</a:t>
            </a:r>
            <a:r>
              <a:rPr sz="14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ФЗ №</a:t>
            </a:r>
            <a:r>
              <a:rPr sz="14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Times New Roman"/>
                <a:cs typeface="Times New Roman"/>
              </a:rPr>
              <a:t>323).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Такого</a:t>
            </a:r>
            <a:r>
              <a:rPr sz="1400" spc="1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специалиста</a:t>
            </a:r>
            <a:r>
              <a:rPr sz="1400" spc="1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не</a:t>
            </a:r>
            <a:r>
              <a:rPr sz="1400" spc="1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допустят</a:t>
            </a:r>
            <a:r>
              <a:rPr sz="1400" spc="1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400" spc="1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периодической</a:t>
            </a:r>
            <a:r>
              <a:rPr sz="1400" spc="1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аккредитации,</a:t>
            </a:r>
            <a:r>
              <a:rPr sz="1400" spc="1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пока</a:t>
            </a:r>
            <a:r>
              <a:rPr sz="1400" spc="1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он</a:t>
            </a:r>
            <a:r>
              <a:rPr sz="1400" spc="1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не</a:t>
            </a:r>
            <a:r>
              <a:rPr sz="1400" spc="1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пройдет</a:t>
            </a:r>
            <a:r>
              <a:rPr sz="1400" spc="1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первичную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аккредитацию</a:t>
            </a:r>
            <a:r>
              <a:rPr sz="1400" spc="2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4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наставничество.</a:t>
            </a:r>
            <a:r>
              <a:rPr sz="1400" spc="2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Без</a:t>
            </a:r>
            <a:r>
              <a:rPr sz="14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этого</a:t>
            </a:r>
            <a:r>
              <a:rPr sz="1400" spc="2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медицинский</a:t>
            </a:r>
            <a:r>
              <a:rPr sz="14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работник</a:t>
            </a:r>
            <a:r>
              <a:rPr sz="14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не</a:t>
            </a:r>
            <a:r>
              <a:rPr sz="14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сможет</a:t>
            </a:r>
            <a:r>
              <a:rPr sz="1400" spc="2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самостоятельно</a:t>
            </a:r>
            <a:r>
              <a:rPr sz="14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spc="-5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4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полноценно</a:t>
            </a:r>
            <a:r>
              <a:rPr sz="14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работать.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346737C-3CF5-3ECD-4FA3-8DC8EA0B8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" y="283"/>
            <a:ext cx="9905181" cy="6857433"/>
          </a:xfrm>
          <a:prstGeom prst="rect">
            <a:avLst/>
          </a:prstGeom>
        </p:spPr>
      </p:pic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63950" marR="5080" indent="-2742565">
              <a:lnSpc>
                <a:spcPct val="114100"/>
              </a:lnSpc>
              <a:spcBef>
                <a:spcPts val="100"/>
              </a:spcBef>
            </a:pPr>
            <a:r>
              <a:rPr sz="1800" spc="-20" dirty="0"/>
              <a:t>Н</a:t>
            </a:r>
            <a:r>
              <a:rPr sz="1800" spc="-210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Р</a:t>
            </a:r>
            <a:r>
              <a:rPr sz="1800" spc="-204" dirty="0"/>
              <a:t> </a:t>
            </a:r>
            <a:r>
              <a:rPr sz="1800" spc="-15" dirty="0"/>
              <a:t>М</a:t>
            </a:r>
            <a:r>
              <a:rPr sz="1800" spc="-200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20" dirty="0"/>
              <a:t>И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spc="-10" dirty="0"/>
              <a:t>-</a:t>
            </a:r>
            <a:r>
              <a:rPr sz="1800" spc="-204" dirty="0"/>
              <a:t> </a:t>
            </a:r>
            <a:r>
              <a:rPr sz="1800" spc="-20" dirty="0"/>
              <a:t>П</a:t>
            </a:r>
            <a:r>
              <a:rPr sz="1800" spc="-200" dirty="0"/>
              <a:t> </a:t>
            </a:r>
            <a:r>
              <a:rPr sz="1800" dirty="0"/>
              <a:t>Р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0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Е</a:t>
            </a:r>
            <a:r>
              <a:rPr sz="1800" spc="65" dirty="0"/>
              <a:t>  </a:t>
            </a:r>
            <a:r>
              <a:rPr sz="1800" dirty="0"/>
              <a:t>Р</a:t>
            </a:r>
            <a:r>
              <a:rPr sz="1800" spc="-200" dirty="0"/>
              <a:t> </a:t>
            </a:r>
            <a:r>
              <a:rPr sz="1800" dirty="0"/>
              <a:t>Е</a:t>
            </a:r>
            <a:r>
              <a:rPr sz="1800" spc="-200" dirty="0"/>
              <a:t> </a:t>
            </a:r>
            <a:r>
              <a:rPr sz="1800" spc="-20" dirty="0"/>
              <a:t>Г</a:t>
            </a:r>
            <a:r>
              <a:rPr sz="1800" spc="-204" dirty="0"/>
              <a:t> </a:t>
            </a:r>
            <a:r>
              <a:rPr sz="1800" spc="-20" dirty="0"/>
              <a:t>У</a:t>
            </a:r>
            <a:r>
              <a:rPr sz="1800" spc="-200" dirty="0"/>
              <a:t> </a:t>
            </a:r>
            <a:r>
              <a:rPr sz="1800" dirty="0"/>
              <a:t>Л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Р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Е</a:t>
            </a:r>
            <a:r>
              <a:rPr sz="1800" spc="65" dirty="0"/>
              <a:t> 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0" dirty="0"/>
              <a:t> </a:t>
            </a:r>
            <a:r>
              <a:rPr sz="1800" dirty="0"/>
              <a:t>С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20" dirty="0"/>
              <a:t>И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20" dirty="0"/>
              <a:t>У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50" dirty="0"/>
              <a:t>А </a:t>
            </a:r>
            <a:r>
              <a:rPr sz="1800" dirty="0"/>
              <a:t>Н</a:t>
            </a:r>
            <a:r>
              <a:rPr sz="1800" spc="-215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С</a:t>
            </a:r>
            <a:r>
              <a:rPr sz="1800" spc="-200" dirty="0"/>
              <a:t> </a:t>
            </a:r>
            <a:r>
              <a:rPr sz="1800" spc="-20" dirty="0"/>
              <a:t>Т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Ч</a:t>
            </a:r>
            <a:r>
              <a:rPr sz="1800" spc="-204" dirty="0"/>
              <a:t> </a:t>
            </a:r>
            <a:r>
              <a:rPr sz="1800" dirty="0"/>
              <a:t>Е</a:t>
            </a:r>
            <a:r>
              <a:rPr sz="1800" spc="-204" dirty="0"/>
              <a:t> </a:t>
            </a:r>
            <a:r>
              <a:rPr sz="1800" dirty="0"/>
              <a:t>С</a:t>
            </a:r>
            <a:r>
              <a:rPr sz="1800" spc="-200" dirty="0"/>
              <a:t> </a:t>
            </a:r>
            <a:r>
              <a:rPr sz="1800" spc="-20" dirty="0"/>
              <a:t>Т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0" dirty="0"/>
              <a:t> </a:t>
            </a:r>
            <a:r>
              <a:rPr sz="1800" spc="-50" dirty="0"/>
              <a:t>А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1006049" y="928669"/>
            <a:ext cx="8126095" cy="1905"/>
          </a:xfrm>
          <a:custGeom>
            <a:avLst/>
            <a:gdLst/>
            <a:ahLst/>
            <a:cxnLst/>
            <a:rect l="l" t="t" r="r" b="b"/>
            <a:pathLst>
              <a:path w="8126095" h="1905">
                <a:moveTo>
                  <a:pt x="0" y="0"/>
                </a:moveTo>
                <a:lnTo>
                  <a:pt x="8126069" y="1587"/>
                </a:lnTo>
              </a:path>
            </a:pathLst>
          </a:custGeom>
          <a:ln w="12699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2658" y="994418"/>
            <a:ext cx="9719310" cy="308927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370"/>
              </a:spcBef>
            </a:pP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Приказ</a:t>
            </a:r>
            <a:r>
              <a:rPr sz="16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Минздрава</a:t>
            </a:r>
            <a:r>
              <a:rPr sz="16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России</a:t>
            </a:r>
            <a:endParaRPr sz="160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  <a:spcBef>
                <a:spcPts val="270"/>
              </a:spcBef>
            </a:pP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«Об</a:t>
            </a:r>
            <a:r>
              <a:rPr sz="16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утверждении</a:t>
            </a:r>
            <a:r>
              <a:rPr sz="16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перечня</a:t>
            </a:r>
            <a:r>
              <a:rPr sz="16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специальностей</a:t>
            </a:r>
            <a:r>
              <a:rPr sz="16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(направлений</a:t>
            </a:r>
            <a:r>
              <a:rPr sz="16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подготовки),</a:t>
            </a:r>
            <a:endParaRPr sz="1600">
              <a:latin typeface="Arial"/>
              <a:cs typeface="Arial"/>
            </a:endParaRPr>
          </a:p>
          <a:p>
            <a:pPr marL="12700" marR="5080" indent="1270" algn="ctr">
              <a:lnSpc>
                <a:spcPct val="114100"/>
              </a:lnSpc>
            </a:pP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после</a:t>
            </a: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завершения</a:t>
            </a: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обучения</a:t>
            </a: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по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которым</a:t>
            </a: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отношении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лиц,</a:t>
            </a: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получивших</a:t>
            </a: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медицинское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образование</a:t>
            </a:r>
            <a:r>
              <a:rPr sz="16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по</a:t>
            </a: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основным</a:t>
            </a: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профессиональным</a:t>
            </a:r>
            <a:r>
              <a:rPr sz="16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образовательным</a:t>
            </a: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программам</a:t>
            </a: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001F5F"/>
                </a:solidFill>
                <a:latin typeface="Arial"/>
                <a:cs typeface="Arial"/>
              </a:rPr>
              <a:t>по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специальностям</a:t>
            </a:r>
            <a:r>
              <a:rPr sz="16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(направлениям</a:t>
            </a:r>
            <a:r>
              <a:rPr sz="16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подготовки)</a:t>
            </a:r>
            <a:r>
              <a:rPr sz="16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6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впервые</a:t>
            </a:r>
            <a:r>
              <a:rPr sz="16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прошедших</a:t>
            </a:r>
            <a:r>
              <a:rPr sz="16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первичную</a:t>
            </a:r>
            <a:r>
              <a:rPr sz="16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аккредитацию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специалиста,</a:t>
            </a:r>
            <a:r>
              <a:rPr sz="16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первичную</a:t>
            </a:r>
            <a:r>
              <a:rPr sz="16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специализированную</a:t>
            </a:r>
            <a:r>
              <a:rPr sz="16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аккредитацию</a:t>
            </a:r>
            <a:r>
              <a:rPr sz="16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специалиста</a:t>
            </a:r>
            <a:r>
              <a:rPr sz="16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001F5F"/>
                </a:solidFill>
                <a:latin typeface="Arial"/>
                <a:cs typeface="Arial"/>
              </a:rPr>
              <a:t>по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соответствующей</a:t>
            </a:r>
            <a:r>
              <a:rPr sz="16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специальности,</a:t>
            </a:r>
            <a:r>
              <a:rPr sz="16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осуществляется</a:t>
            </a:r>
            <a:r>
              <a:rPr sz="16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наставничество</a:t>
            </a:r>
            <a:r>
              <a:rPr sz="16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6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сфере</a:t>
            </a:r>
            <a:r>
              <a:rPr sz="16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здравоохранения,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сроки,</a:t>
            </a:r>
            <a:r>
              <a:rPr sz="16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течение</a:t>
            </a: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которых</a:t>
            </a:r>
            <a:r>
              <a:rPr sz="16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осуществляется</a:t>
            </a: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наставничество</a:t>
            </a: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сфере</a:t>
            </a:r>
            <a:r>
              <a:rPr sz="16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здравоохранения</a:t>
            </a: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001F5F"/>
                </a:solidFill>
                <a:latin typeface="Arial"/>
                <a:cs typeface="Arial"/>
              </a:rPr>
              <a:t>в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зависимости</a:t>
            </a:r>
            <a:r>
              <a:rPr sz="16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от</a:t>
            </a:r>
            <a:r>
              <a:rPr sz="16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специальности</a:t>
            </a:r>
            <a:r>
              <a:rPr sz="16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(направления</a:t>
            </a:r>
            <a:r>
              <a:rPr sz="16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подготовки)</a:t>
            </a:r>
            <a:r>
              <a:rPr sz="16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6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(или)</a:t>
            </a:r>
            <a:r>
              <a:rPr sz="16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места</a:t>
            </a:r>
            <a:r>
              <a:rPr sz="16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нахождения</a:t>
            </a:r>
            <a:endParaRPr sz="1600">
              <a:latin typeface="Arial"/>
              <a:cs typeface="Arial"/>
            </a:endParaRPr>
          </a:p>
          <a:p>
            <a:pPr marL="215900" marR="201930" algn="ctr">
              <a:lnSpc>
                <a:spcPct val="114100"/>
              </a:lnSpc>
              <a:spcBef>
                <a:spcPts val="20"/>
              </a:spcBef>
            </a:pP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организации,</a:t>
            </a:r>
            <a:r>
              <a:rPr sz="16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6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которой</a:t>
            </a:r>
            <a:r>
              <a:rPr sz="16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осуществляется</a:t>
            </a:r>
            <a:r>
              <a:rPr sz="16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медицинская</a:t>
            </a:r>
            <a:r>
              <a:rPr sz="16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деятельность»</a:t>
            </a:r>
            <a:r>
              <a:rPr sz="16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от</a:t>
            </a:r>
            <a:r>
              <a:rPr sz="16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05.03.2026 </a:t>
            </a:r>
            <a:r>
              <a:rPr sz="1600" b="1" spc="370" dirty="0">
                <a:solidFill>
                  <a:srgbClr val="001F5F"/>
                </a:solidFill>
                <a:latin typeface="Trebuchet MS"/>
                <a:cs typeface="Trebuchet MS"/>
              </a:rPr>
              <a:t>№</a:t>
            </a:r>
            <a:r>
              <a:rPr sz="1600" b="1" spc="-6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166н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(вступает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силу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07.04.2026)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0968" y="4572012"/>
            <a:ext cx="1929130" cy="1214755"/>
          </a:xfrm>
          <a:custGeom>
            <a:avLst/>
            <a:gdLst/>
            <a:ahLst/>
            <a:cxnLst/>
            <a:rect l="l" t="t" r="r" b="b"/>
            <a:pathLst>
              <a:path w="1929130" h="1214754">
                <a:moveTo>
                  <a:pt x="0" y="0"/>
                </a:moveTo>
                <a:lnTo>
                  <a:pt x="1928825" y="0"/>
                </a:lnTo>
                <a:lnTo>
                  <a:pt x="1928825" y="1214450"/>
                </a:lnTo>
                <a:lnTo>
                  <a:pt x="0" y="1214450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395F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93062" y="4767450"/>
            <a:ext cx="1503680" cy="756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1605" marR="132715" algn="ctr">
              <a:lnSpc>
                <a:spcPct val="114100"/>
              </a:lnSpc>
              <a:spcBef>
                <a:spcPts val="100"/>
              </a:spcBef>
            </a:pP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1,5</a:t>
            </a:r>
            <a:r>
              <a:rPr sz="14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3</a:t>
            </a:r>
            <a:r>
              <a:rPr sz="14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лет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зависимости</a:t>
            </a:r>
            <a:endParaRPr sz="14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235"/>
              </a:spcBef>
            </a:pP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</a:t>
            </a:r>
            <a:r>
              <a:rPr sz="14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специальности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595549" y="4572012"/>
            <a:ext cx="4072254" cy="2000885"/>
          </a:xfrm>
          <a:custGeom>
            <a:avLst/>
            <a:gdLst/>
            <a:ahLst/>
            <a:cxnLst/>
            <a:rect l="l" t="t" r="r" b="b"/>
            <a:pathLst>
              <a:path w="4072254" h="2000884">
                <a:moveTo>
                  <a:pt x="0" y="0"/>
                </a:moveTo>
                <a:lnTo>
                  <a:pt x="4071962" y="0"/>
                </a:lnTo>
                <a:lnTo>
                  <a:pt x="4071962" y="2000262"/>
                </a:lnTo>
                <a:lnTo>
                  <a:pt x="0" y="2000262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395F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680948" y="4673406"/>
            <a:ext cx="3898900" cy="17297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8994" marR="840740" indent="281305">
              <a:lnSpc>
                <a:spcPct val="114100"/>
              </a:lnSpc>
              <a:spcBef>
                <a:spcPts val="100"/>
              </a:spcBef>
            </a:pP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</a:t>
            </a:r>
            <a:r>
              <a:rPr sz="14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1</a:t>
            </a:r>
            <a:r>
              <a:rPr sz="14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года</a:t>
            </a:r>
            <a:r>
              <a:rPr sz="14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</a:t>
            </a:r>
            <a:r>
              <a:rPr sz="14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1,5</a:t>
            </a:r>
            <a:r>
              <a:rPr sz="14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лет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для</a:t>
            </a:r>
            <a:r>
              <a:rPr sz="14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лиц,</a:t>
            </a:r>
            <a:r>
              <a:rPr sz="14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трудоустроенных</a:t>
            </a:r>
            <a:endParaRPr sz="1400">
              <a:latin typeface="Microsoft Sans Serif"/>
              <a:cs typeface="Microsoft Sans Serif"/>
            </a:endParaRPr>
          </a:p>
          <a:p>
            <a:pPr marL="12700" marR="5080" indent="-635" algn="ctr">
              <a:lnSpc>
                <a:spcPct val="114100"/>
              </a:lnSpc>
            </a:pP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сельских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населенных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пунктах,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рабочих поселках,</a:t>
            </a:r>
            <a:r>
              <a:rPr sz="14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поселках</a:t>
            </a:r>
            <a:r>
              <a:rPr sz="14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городского</a:t>
            </a:r>
            <a:r>
              <a:rPr sz="14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типа,</a:t>
            </a:r>
            <a:r>
              <a:rPr sz="14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городах</a:t>
            </a:r>
            <a:r>
              <a:rPr sz="14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с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населением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50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тыс.человек,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также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в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организациях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 на территориях 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ДНР,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ЛНР, Запорожской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Херсонской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областей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953262" y="4500575"/>
            <a:ext cx="2572385" cy="1786255"/>
          </a:xfrm>
          <a:custGeom>
            <a:avLst/>
            <a:gdLst/>
            <a:ahLst/>
            <a:cxnLst/>
            <a:rect l="l" t="t" r="r" b="b"/>
            <a:pathLst>
              <a:path w="2572384" h="1786254">
                <a:moveTo>
                  <a:pt x="0" y="0"/>
                </a:moveTo>
                <a:lnTo>
                  <a:pt x="2571762" y="0"/>
                </a:lnTo>
                <a:lnTo>
                  <a:pt x="2571762" y="1785950"/>
                </a:lnTo>
                <a:lnTo>
                  <a:pt x="0" y="1785950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395F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085216" y="4631611"/>
            <a:ext cx="2306320" cy="148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14100"/>
              </a:lnSpc>
              <a:spcBef>
                <a:spcPts val="100"/>
              </a:spcBef>
            </a:pP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Если</a:t>
            </a:r>
            <a:r>
              <a:rPr sz="14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наставничество</a:t>
            </a:r>
            <a:r>
              <a:rPr sz="14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не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осуществлялось или 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было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прервано,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его 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срок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продлевается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до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достижения</a:t>
            </a:r>
            <a:r>
              <a:rPr sz="14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установленной продолжительности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96829" y="3844925"/>
            <a:ext cx="2026285" cy="882650"/>
            <a:chOff x="296829" y="3844925"/>
            <a:chExt cx="2026285" cy="882650"/>
          </a:xfrm>
        </p:grpSpPr>
        <p:sp>
          <p:nvSpPr>
            <p:cNvPr id="12" name="object 12"/>
            <p:cNvSpPr/>
            <p:nvPr/>
          </p:nvSpPr>
          <p:spPr>
            <a:xfrm>
              <a:off x="309529" y="3857624"/>
              <a:ext cx="2000885" cy="857250"/>
            </a:xfrm>
            <a:custGeom>
              <a:avLst/>
              <a:gdLst/>
              <a:ahLst/>
              <a:cxnLst/>
              <a:rect l="l" t="t" r="r" b="b"/>
              <a:pathLst>
                <a:path w="2000885" h="857250">
                  <a:moveTo>
                    <a:pt x="1000131" y="0"/>
                  </a:moveTo>
                  <a:lnTo>
                    <a:pt x="934781" y="919"/>
                  </a:lnTo>
                  <a:lnTo>
                    <a:pt x="870501" y="3637"/>
                  </a:lnTo>
                  <a:lnTo>
                    <a:pt x="807425" y="8096"/>
                  </a:lnTo>
                  <a:lnTo>
                    <a:pt x="745691" y="14237"/>
                  </a:lnTo>
                  <a:lnTo>
                    <a:pt x="685434" y="22003"/>
                  </a:lnTo>
                  <a:lnTo>
                    <a:pt x="626789" y="31335"/>
                  </a:lnTo>
                  <a:lnTo>
                    <a:pt x="569895" y="42174"/>
                  </a:lnTo>
                  <a:lnTo>
                    <a:pt x="514885" y="54463"/>
                  </a:lnTo>
                  <a:lnTo>
                    <a:pt x="461897" y="68143"/>
                  </a:lnTo>
                  <a:lnTo>
                    <a:pt x="411066" y="83155"/>
                  </a:lnTo>
                  <a:lnTo>
                    <a:pt x="362528" y="99442"/>
                  </a:lnTo>
                  <a:lnTo>
                    <a:pt x="316420" y="116945"/>
                  </a:lnTo>
                  <a:lnTo>
                    <a:pt x="272877" y="135606"/>
                  </a:lnTo>
                  <a:lnTo>
                    <a:pt x="232036" y="155366"/>
                  </a:lnTo>
                  <a:lnTo>
                    <a:pt x="194033" y="176168"/>
                  </a:lnTo>
                  <a:lnTo>
                    <a:pt x="159003" y="197952"/>
                  </a:lnTo>
                  <a:lnTo>
                    <a:pt x="127083" y="220661"/>
                  </a:lnTo>
                  <a:lnTo>
                    <a:pt x="73117" y="268620"/>
                  </a:lnTo>
                  <a:lnTo>
                    <a:pt x="33222" y="319578"/>
                  </a:lnTo>
                  <a:lnTo>
                    <a:pt x="8486" y="373068"/>
                  </a:lnTo>
                  <a:lnTo>
                    <a:pt x="0" y="428625"/>
                  </a:lnTo>
                  <a:lnTo>
                    <a:pt x="2144" y="456632"/>
                  </a:lnTo>
                  <a:lnTo>
                    <a:pt x="18891" y="511213"/>
                  </a:lnTo>
                  <a:lnTo>
                    <a:pt x="51342" y="563495"/>
                  </a:lnTo>
                  <a:lnTo>
                    <a:pt x="98409" y="613012"/>
                  </a:lnTo>
                  <a:lnTo>
                    <a:pt x="159003" y="659297"/>
                  </a:lnTo>
                  <a:lnTo>
                    <a:pt x="194033" y="681081"/>
                  </a:lnTo>
                  <a:lnTo>
                    <a:pt x="232036" y="701883"/>
                  </a:lnTo>
                  <a:lnTo>
                    <a:pt x="272877" y="721643"/>
                  </a:lnTo>
                  <a:lnTo>
                    <a:pt x="316420" y="740304"/>
                  </a:lnTo>
                  <a:lnTo>
                    <a:pt x="362528" y="757807"/>
                  </a:lnTo>
                  <a:lnTo>
                    <a:pt x="411066" y="774094"/>
                  </a:lnTo>
                  <a:lnTo>
                    <a:pt x="461897" y="789106"/>
                  </a:lnTo>
                  <a:lnTo>
                    <a:pt x="514885" y="802786"/>
                  </a:lnTo>
                  <a:lnTo>
                    <a:pt x="569895" y="815075"/>
                  </a:lnTo>
                  <a:lnTo>
                    <a:pt x="626789" y="825914"/>
                  </a:lnTo>
                  <a:lnTo>
                    <a:pt x="685434" y="835246"/>
                  </a:lnTo>
                  <a:lnTo>
                    <a:pt x="745691" y="843012"/>
                  </a:lnTo>
                  <a:lnTo>
                    <a:pt x="807425" y="849153"/>
                  </a:lnTo>
                  <a:lnTo>
                    <a:pt x="870501" y="853612"/>
                  </a:lnTo>
                  <a:lnTo>
                    <a:pt x="934781" y="856330"/>
                  </a:lnTo>
                  <a:lnTo>
                    <a:pt x="1000131" y="857250"/>
                  </a:lnTo>
                  <a:lnTo>
                    <a:pt x="1065481" y="856330"/>
                  </a:lnTo>
                  <a:lnTo>
                    <a:pt x="1129762" y="853612"/>
                  </a:lnTo>
                  <a:lnTo>
                    <a:pt x="1192837" y="849153"/>
                  </a:lnTo>
                  <a:lnTo>
                    <a:pt x="1254572" y="843012"/>
                  </a:lnTo>
                  <a:lnTo>
                    <a:pt x="1314830" y="835246"/>
                  </a:lnTo>
                  <a:lnTo>
                    <a:pt x="1373474" y="825914"/>
                  </a:lnTo>
                  <a:lnTo>
                    <a:pt x="1430369" y="815075"/>
                  </a:lnTo>
                  <a:lnTo>
                    <a:pt x="1485379" y="802786"/>
                  </a:lnTo>
                  <a:lnTo>
                    <a:pt x="1538367" y="789106"/>
                  </a:lnTo>
                  <a:lnTo>
                    <a:pt x="1589198" y="774094"/>
                  </a:lnTo>
                  <a:lnTo>
                    <a:pt x="1637735" y="757807"/>
                  </a:lnTo>
                  <a:lnTo>
                    <a:pt x="1683843" y="740304"/>
                  </a:lnTo>
                  <a:lnTo>
                    <a:pt x="1727386" y="721643"/>
                  </a:lnTo>
                  <a:lnTo>
                    <a:pt x="1768227" y="701883"/>
                  </a:lnTo>
                  <a:lnTo>
                    <a:pt x="1806230" y="681081"/>
                  </a:lnTo>
                  <a:lnTo>
                    <a:pt x="1841259" y="659297"/>
                  </a:lnTo>
                  <a:lnTo>
                    <a:pt x="1873179" y="636588"/>
                  </a:lnTo>
                  <a:lnTo>
                    <a:pt x="1927145" y="588629"/>
                  </a:lnTo>
                  <a:lnTo>
                    <a:pt x="1967040" y="537671"/>
                  </a:lnTo>
                  <a:lnTo>
                    <a:pt x="1991775" y="484181"/>
                  </a:lnTo>
                  <a:lnTo>
                    <a:pt x="2000262" y="428625"/>
                  </a:lnTo>
                  <a:lnTo>
                    <a:pt x="1998118" y="400617"/>
                  </a:lnTo>
                  <a:lnTo>
                    <a:pt x="1981371" y="346036"/>
                  </a:lnTo>
                  <a:lnTo>
                    <a:pt x="1948920" y="293754"/>
                  </a:lnTo>
                  <a:lnTo>
                    <a:pt x="1901853" y="244237"/>
                  </a:lnTo>
                  <a:lnTo>
                    <a:pt x="1841259" y="197952"/>
                  </a:lnTo>
                  <a:lnTo>
                    <a:pt x="1806230" y="176168"/>
                  </a:lnTo>
                  <a:lnTo>
                    <a:pt x="1768227" y="155366"/>
                  </a:lnTo>
                  <a:lnTo>
                    <a:pt x="1727386" y="135606"/>
                  </a:lnTo>
                  <a:lnTo>
                    <a:pt x="1683843" y="116945"/>
                  </a:lnTo>
                  <a:lnTo>
                    <a:pt x="1637735" y="99442"/>
                  </a:lnTo>
                  <a:lnTo>
                    <a:pt x="1589198" y="83155"/>
                  </a:lnTo>
                  <a:lnTo>
                    <a:pt x="1538367" y="68143"/>
                  </a:lnTo>
                  <a:lnTo>
                    <a:pt x="1485379" y="54463"/>
                  </a:lnTo>
                  <a:lnTo>
                    <a:pt x="1430369" y="42174"/>
                  </a:lnTo>
                  <a:lnTo>
                    <a:pt x="1373474" y="31335"/>
                  </a:lnTo>
                  <a:lnTo>
                    <a:pt x="1314830" y="22003"/>
                  </a:lnTo>
                  <a:lnTo>
                    <a:pt x="1254572" y="14237"/>
                  </a:lnTo>
                  <a:lnTo>
                    <a:pt x="1192837" y="8096"/>
                  </a:lnTo>
                  <a:lnTo>
                    <a:pt x="1129762" y="3637"/>
                  </a:lnTo>
                  <a:lnTo>
                    <a:pt x="1065481" y="919"/>
                  </a:lnTo>
                  <a:lnTo>
                    <a:pt x="1000131" y="0"/>
                  </a:lnTo>
                  <a:close/>
                </a:path>
              </a:pathLst>
            </a:custGeom>
            <a:solidFill>
              <a:srgbClr val="B8CC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09529" y="3857624"/>
              <a:ext cx="2000885" cy="857250"/>
            </a:xfrm>
            <a:custGeom>
              <a:avLst/>
              <a:gdLst/>
              <a:ahLst/>
              <a:cxnLst/>
              <a:rect l="l" t="t" r="r" b="b"/>
              <a:pathLst>
                <a:path w="2000885" h="857250">
                  <a:moveTo>
                    <a:pt x="0" y="428625"/>
                  </a:moveTo>
                  <a:lnTo>
                    <a:pt x="8486" y="373068"/>
                  </a:lnTo>
                  <a:lnTo>
                    <a:pt x="33222" y="319578"/>
                  </a:lnTo>
                  <a:lnTo>
                    <a:pt x="73117" y="268620"/>
                  </a:lnTo>
                  <a:lnTo>
                    <a:pt x="127083" y="220661"/>
                  </a:lnTo>
                  <a:lnTo>
                    <a:pt x="159003" y="197952"/>
                  </a:lnTo>
                  <a:lnTo>
                    <a:pt x="194033" y="176168"/>
                  </a:lnTo>
                  <a:lnTo>
                    <a:pt x="232036" y="155366"/>
                  </a:lnTo>
                  <a:lnTo>
                    <a:pt x="272877" y="135606"/>
                  </a:lnTo>
                  <a:lnTo>
                    <a:pt x="316420" y="116945"/>
                  </a:lnTo>
                  <a:lnTo>
                    <a:pt x="362528" y="99442"/>
                  </a:lnTo>
                  <a:lnTo>
                    <a:pt x="411066" y="83155"/>
                  </a:lnTo>
                  <a:lnTo>
                    <a:pt x="461897" y="68143"/>
                  </a:lnTo>
                  <a:lnTo>
                    <a:pt x="514885" y="54463"/>
                  </a:lnTo>
                  <a:lnTo>
                    <a:pt x="569895" y="42174"/>
                  </a:lnTo>
                  <a:lnTo>
                    <a:pt x="626789" y="31335"/>
                  </a:lnTo>
                  <a:lnTo>
                    <a:pt x="685434" y="22003"/>
                  </a:lnTo>
                  <a:lnTo>
                    <a:pt x="745691" y="14237"/>
                  </a:lnTo>
                  <a:lnTo>
                    <a:pt x="807425" y="8096"/>
                  </a:lnTo>
                  <a:lnTo>
                    <a:pt x="870501" y="3637"/>
                  </a:lnTo>
                  <a:lnTo>
                    <a:pt x="934781" y="919"/>
                  </a:lnTo>
                  <a:lnTo>
                    <a:pt x="1000131" y="0"/>
                  </a:lnTo>
                  <a:lnTo>
                    <a:pt x="1065481" y="919"/>
                  </a:lnTo>
                  <a:lnTo>
                    <a:pt x="1129762" y="3637"/>
                  </a:lnTo>
                  <a:lnTo>
                    <a:pt x="1192837" y="8096"/>
                  </a:lnTo>
                  <a:lnTo>
                    <a:pt x="1254572" y="14237"/>
                  </a:lnTo>
                  <a:lnTo>
                    <a:pt x="1314830" y="22003"/>
                  </a:lnTo>
                  <a:lnTo>
                    <a:pt x="1373474" y="31335"/>
                  </a:lnTo>
                  <a:lnTo>
                    <a:pt x="1430369" y="42174"/>
                  </a:lnTo>
                  <a:lnTo>
                    <a:pt x="1485379" y="54463"/>
                  </a:lnTo>
                  <a:lnTo>
                    <a:pt x="1538367" y="68143"/>
                  </a:lnTo>
                  <a:lnTo>
                    <a:pt x="1589198" y="83155"/>
                  </a:lnTo>
                  <a:lnTo>
                    <a:pt x="1637735" y="99442"/>
                  </a:lnTo>
                  <a:lnTo>
                    <a:pt x="1683843" y="116945"/>
                  </a:lnTo>
                  <a:lnTo>
                    <a:pt x="1727386" y="135606"/>
                  </a:lnTo>
                  <a:lnTo>
                    <a:pt x="1768227" y="155366"/>
                  </a:lnTo>
                  <a:lnTo>
                    <a:pt x="1806230" y="176168"/>
                  </a:lnTo>
                  <a:lnTo>
                    <a:pt x="1841259" y="197952"/>
                  </a:lnTo>
                  <a:lnTo>
                    <a:pt x="1873179" y="220661"/>
                  </a:lnTo>
                  <a:lnTo>
                    <a:pt x="1927145" y="268620"/>
                  </a:lnTo>
                  <a:lnTo>
                    <a:pt x="1967040" y="319578"/>
                  </a:lnTo>
                  <a:lnTo>
                    <a:pt x="1991775" y="373068"/>
                  </a:lnTo>
                  <a:lnTo>
                    <a:pt x="2000262" y="428625"/>
                  </a:lnTo>
                  <a:lnTo>
                    <a:pt x="1998118" y="456632"/>
                  </a:lnTo>
                  <a:lnTo>
                    <a:pt x="1991775" y="484181"/>
                  </a:lnTo>
                  <a:lnTo>
                    <a:pt x="1967040" y="537671"/>
                  </a:lnTo>
                  <a:lnTo>
                    <a:pt x="1927145" y="588629"/>
                  </a:lnTo>
                  <a:lnTo>
                    <a:pt x="1873179" y="636588"/>
                  </a:lnTo>
                  <a:lnTo>
                    <a:pt x="1841259" y="659297"/>
                  </a:lnTo>
                  <a:lnTo>
                    <a:pt x="1806230" y="681081"/>
                  </a:lnTo>
                  <a:lnTo>
                    <a:pt x="1768227" y="701883"/>
                  </a:lnTo>
                  <a:lnTo>
                    <a:pt x="1727386" y="721643"/>
                  </a:lnTo>
                  <a:lnTo>
                    <a:pt x="1683843" y="740304"/>
                  </a:lnTo>
                  <a:lnTo>
                    <a:pt x="1637735" y="757807"/>
                  </a:lnTo>
                  <a:lnTo>
                    <a:pt x="1589198" y="774094"/>
                  </a:lnTo>
                  <a:lnTo>
                    <a:pt x="1538367" y="789106"/>
                  </a:lnTo>
                  <a:lnTo>
                    <a:pt x="1485379" y="802786"/>
                  </a:lnTo>
                  <a:lnTo>
                    <a:pt x="1430369" y="815075"/>
                  </a:lnTo>
                  <a:lnTo>
                    <a:pt x="1373474" y="825914"/>
                  </a:lnTo>
                  <a:lnTo>
                    <a:pt x="1314830" y="835246"/>
                  </a:lnTo>
                  <a:lnTo>
                    <a:pt x="1254572" y="843012"/>
                  </a:lnTo>
                  <a:lnTo>
                    <a:pt x="1192837" y="849153"/>
                  </a:lnTo>
                  <a:lnTo>
                    <a:pt x="1129762" y="853612"/>
                  </a:lnTo>
                  <a:lnTo>
                    <a:pt x="1065481" y="856330"/>
                  </a:lnTo>
                  <a:lnTo>
                    <a:pt x="1000131" y="857250"/>
                  </a:lnTo>
                  <a:lnTo>
                    <a:pt x="934781" y="856330"/>
                  </a:lnTo>
                  <a:lnTo>
                    <a:pt x="870501" y="853612"/>
                  </a:lnTo>
                  <a:lnTo>
                    <a:pt x="807425" y="849153"/>
                  </a:lnTo>
                  <a:lnTo>
                    <a:pt x="745691" y="843012"/>
                  </a:lnTo>
                  <a:lnTo>
                    <a:pt x="685434" y="835246"/>
                  </a:lnTo>
                  <a:lnTo>
                    <a:pt x="626789" y="825914"/>
                  </a:lnTo>
                  <a:lnTo>
                    <a:pt x="569895" y="815075"/>
                  </a:lnTo>
                  <a:lnTo>
                    <a:pt x="514885" y="802786"/>
                  </a:lnTo>
                  <a:lnTo>
                    <a:pt x="461897" y="789106"/>
                  </a:lnTo>
                  <a:lnTo>
                    <a:pt x="411066" y="774094"/>
                  </a:lnTo>
                  <a:lnTo>
                    <a:pt x="362528" y="757807"/>
                  </a:lnTo>
                  <a:lnTo>
                    <a:pt x="316420" y="740304"/>
                  </a:lnTo>
                  <a:lnTo>
                    <a:pt x="272877" y="721643"/>
                  </a:lnTo>
                  <a:lnTo>
                    <a:pt x="232036" y="701883"/>
                  </a:lnTo>
                  <a:lnTo>
                    <a:pt x="194033" y="681081"/>
                  </a:lnTo>
                  <a:lnTo>
                    <a:pt x="159003" y="659297"/>
                  </a:lnTo>
                  <a:lnTo>
                    <a:pt x="127083" y="636588"/>
                  </a:lnTo>
                  <a:lnTo>
                    <a:pt x="73117" y="588629"/>
                  </a:lnTo>
                  <a:lnTo>
                    <a:pt x="33222" y="537671"/>
                  </a:lnTo>
                  <a:lnTo>
                    <a:pt x="8486" y="484181"/>
                  </a:lnTo>
                  <a:lnTo>
                    <a:pt x="0" y="428625"/>
                  </a:lnTo>
                  <a:close/>
                </a:path>
              </a:pathLst>
            </a:custGeom>
            <a:ln w="25399">
              <a:solidFill>
                <a:srgbClr val="395F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39219" y="4055617"/>
            <a:ext cx="114046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9560" marR="5080" indent="-277495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Стандартный период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582975" y="3844925"/>
            <a:ext cx="2026285" cy="882650"/>
            <a:chOff x="3582975" y="3844925"/>
            <a:chExt cx="2026285" cy="882650"/>
          </a:xfrm>
        </p:grpSpPr>
        <p:sp>
          <p:nvSpPr>
            <p:cNvPr id="16" name="object 16"/>
            <p:cNvSpPr/>
            <p:nvPr/>
          </p:nvSpPr>
          <p:spPr>
            <a:xfrm>
              <a:off x="3595674" y="3857624"/>
              <a:ext cx="2000885" cy="857250"/>
            </a:xfrm>
            <a:custGeom>
              <a:avLst/>
              <a:gdLst/>
              <a:ahLst/>
              <a:cxnLst/>
              <a:rect l="l" t="t" r="r" b="b"/>
              <a:pathLst>
                <a:path w="2000885" h="857250">
                  <a:moveTo>
                    <a:pt x="1000131" y="0"/>
                  </a:moveTo>
                  <a:lnTo>
                    <a:pt x="934781" y="919"/>
                  </a:lnTo>
                  <a:lnTo>
                    <a:pt x="870501" y="3637"/>
                  </a:lnTo>
                  <a:lnTo>
                    <a:pt x="807425" y="8096"/>
                  </a:lnTo>
                  <a:lnTo>
                    <a:pt x="745691" y="14237"/>
                  </a:lnTo>
                  <a:lnTo>
                    <a:pt x="685434" y="22003"/>
                  </a:lnTo>
                  <a:lnTo>
                    <a:pt x="626789" y="31335"/>
                  </a:lnTo>
                  <a:lnTo>
                    <a:pt x="569895" y="42174"/>
                  </a:lnTo>
                  <a:lnTo>
                    <a:pt x="514885" y="54463"/>
                  </a:lnTo>
                  <a:lnTo>
                    <a:pt x="461897" y="68143"/>
                  </a:lnTo>
                  <a:lnTo>
                    <a:pt x="411066" y="83155"/>
                  </a:lnTo>
                  <a:lnTo>
                    <a:pt x="362528" y="99442"/>
                  </a:lnTo>
                  <a:lnTo>
                    <a:pt x="316420" y="116945"/>
                  </a:lnTo>
                  <a:lnTo>
                    <a:pt x="272877" y="135606"/>
                  </a:lnTo>
                  <a:lnTo>
                    <a:pt x="232036" y="155366"/>
                  </a:lnTo>
                  <a:lnTo>
                    <a:pt x="194033" y="176168"/>
                  </a:lnTo>
                  <a:lnTo>
                    <a:pt x="159003" y="197952"/>
                  </a:lnTo>
                  <a:lnTo>
                    <a:pt x="127083" y="220661"/>
                  </a:lnTo>
                  <a:lnTo>
                    <a:pt x="73117" y="268620"/>
                  </a:lnTo>
                  <a:lnTo>
                    <a:pt x="33222" y="319578"/>
                  </a:lnTo>
                  <a:lnTo>
                    <a:pt x="8486" y="373068"/>
                  </a:lnTo>
                  <a:lnTo>
                    <a:pt x="0" y="428625"/>
                  </a:lnTo>
                  <a:lnTo>
                    <a:pt x="2144" y="456632"/>
                  </a:lnTo>
                  <a:lnTo>
                    <a:pt x="18891" y="511213"/>
                  </a:lnTo>
                  <a:lnTo>
                    <a:pt x="51342" y="563495"/>
                  </a:lnTo>
                  <a:lnTo>
                    <a:pt x="98409" y="613012"/>
                  </a:lnTo>
                  <a:lnTo>
                    <a:pt x="159003" y="659297"/>
                  </a:lnTo>
                  <a:lnTo>
                    <a:pt x="194033" y="681081"/>
                  </a:lnTo>
                  <a:lnTo>
                    <a:pt x="232036" y="701883"/>
                  </a:lnTo>
                  <a:lnTo>
                    <a:pt x="272877" y="721643"/>
                  </a:lnTo>
                  <a:lnTo>
                    <a:pt x="316420" y="740304"/>
                  </a:lnTo>
                  <a:lnTo>
                    <a:pt x="362528" y="757807"/>
                  </a:lnTo>
                  <a:lnTo>
                    <a:pt x="411066" y="774094"/>
                  </a:lnTo>
                  <a:lnTo>
                    <a:pt x="461897" y="789106"/>
                  </a:lnTo>
                  <a:lnTo>
                    <a:pt x="514885" y="802786"/>
                  </a:lnTo>
                  <a:lnTo>
                    <a:pt x="569895" y="815075"/>
                  </a:lnTo>
                  <a:lnTo>
                    <a:pt x="626789" y="825914"/>
                  </a:lnTo>
                  <a:lnTo>
                    <a:pt x="685434" y="835246"/>
                  </a:lnTo>
                  <a:lnTo>
                    <a:pt x="745691" y="843012"/>
                  </a:lnTo>
                  <a:lnTo>
                    <a:pt x="807425" y="849153"/>
                  </a:lnTo>
                  <a:lnTo>
                    <a:pt x="870501" y="853612"/>
                  </a:lnTo>
                  <a:lnTo>
                    <a:pt x="934781" y="856330"/>
                  </a:lnTo>
                  <a:lnTo>
                    <a:pt x="1000131" y="857250"/>
                  </a:lnTo>
                  <a:lnTo>
                    <a:pt x="1065481" y="856330"/>
                  </a:lnTo>
                  <a:lnTo>
                    <a:pt x="1129762" y="853612"/>
                  </a:lnTo>
                  <a:lnTo>
                    <a:pt x="1192837" y="849153"/>
                  </a:lnTo>
                  <a:lnTo>
                    <a:pt x="1254572" y="843012"/>
                  </a:lnTo>
                  <a:lnTo>
                    <a:pt x="1314830" y="835246"/>
                  </a:lnTo>
                  <a:lnTo>
                    <a:pt x="1373474" y="825914"/>
                  </a:lnTo>
                  <a:lnTo>
                    <a:pt x="1430369" y="815075"/>
                  </a:lnTo>
                  <a:lnTo>
                    <a:pt x="1485379" y="802786"/>
                  </a:lnTo>
                  <a:lnTo>
                    <a:pt x="1538367" y="789106"/>
                  </a:lnTo>
                  <a:lnTo>
                    <a:pt x="1589198" y="774094"/>
                  </a:lnTo>
                  <a:lnTo>
                    <a:pt x="1637735" y="757807"/>
                  </a:lnTo>
                  <a:lnTo>
                    <a:pt x="1683843" y="740304"/>
                  </a:lnTo>
                  <a:lnTo>
                    <a:pt x="1727386" y="721643"/>
                  </a:lnTo>
                  <a:lnTo>
                    <a:pt x="1768227" y="701883"/>
                  </a:lnTo>
                  <a:lnTo>
                    <a:pt x="1806230" y="681081"/>
                  </a:lnTo>
                  <a:lnTo>
                    <a:pt x="1841259" y="659297"/>
                  </a:lnTo>
                  <a:lnTo>
                    <a:pt x="1873179" y="636588"/>
                  </a:lnTo>
                  <a:lnTo>
                    <a:pt x="1927145" y="588629"/>
                  </a:lnTo>
                  <a:lnTo>
                    <a:pt x="1967040" y="537671"/>
                  </a:lnTo>
                  <a:lnTo>
                    <a:pt x="1991775" y="484181"/>
                  </a:lnTo>
                  <a:lnTo>
                    <a:pt x="2000262" y="428625"/>
                  </a:lnTo>
                  <a:lnTo>
                    <a:pt x="1998118" y="400617"/>
                  </a:lnTo>
                  <a:lnTo>
                    <a:pt x="1981371" y="346036"/>
                  </a:lnTo>
                  <a:lnTo>
                    <a:pt x="1948920" y="293754"/>
                  </a:lnTo>
                  <a:lnTo>
                    <a:pt x="1901853" y="244237"/>
                  </a:lnTo>
                  <a:lnTo>
                    <a:pt x="1841259" y="197952"/>
                  </a:lnTo>
                  <a:lnTo>
                    <a:pt x="1806230" y="176168"/>
                  </a:lnTo>
                  <a:lnTo>
                    <a:pt x="1768227" y="155366"/>
                  </a:lnTo>
                  <a:lnTo>
                    <a:pt x="1727386" y="135606"/>
                  </a:lnTo>
                  <a:lnTo>
                    <a:pt x="1683843" y="116945"/>
                  </a:lnTo>
                  <a:lnTo>
                    <a:pt x="1637735" y="99442"/>
                  </a:lnTo>
                  <a:lnTo>
                    <a:pt x="1589198" y="83155"/>
                  </a:lnTo>
                  <a:lnTo>
                    <a:pt x="1538367" y="68143"/>
                  </a:lnTo>
                  <a:lnTo>
                    <a:pt x="1485379" y="54463"/>
                  </a:lnTo>
                  <a:lnTo>
                    <a:pt x="1430369" y="42174"/>
                  </a:lnTo>
                  <a:lnTo>
                    <a:pt x="1373474" y="31335"/>
                  </a:lnTo>
                  <a:lnTo>
                    <a:pt x="1314830" y="22003"/>
                  </a:lnTo>
                  <a:lnTo>
                    <a:pt x="1254572" y="14237"/>
                  </a:lnTo>
                  <a:lnTo>
                    <a:pt x="1192837" y="8096"/>
                  </a:lnTo>
                  <a:lnTo>
                    <a:pt x="1129762" y="3637"/>
                  </a:lnTo>
                  <a:lnTo>
                    <a:pt x="1065481" y="919"/>
                  </a:lnTo>
                  <a:lnTo>
                    <a:pt x="1000131" y="0"/>
                  </a:lnTo>
                  <a:close/>
                </a:path>
              </a:pathLst>
            </a:custGeom>
            <a:solidFill>
              <a:srgbClr val="B8CC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595674" y="3857624"/>
              <a:ext cx="2000885" cy="857250"/>
            </a:xfrm>
            <a:custGeom>
              <a:avLst/>
              <a:gdLst/>
              <a:ahLst/>
              <a:cxnLst/>
              <a:rect l="l" t="t" r="r" b="b"/>
              <a:pathLst>
                <a:path w="2000885" h="857250">
                  <a:moveTo>
                    <a:pt x="0" y="428625"/>
                  </a:moveTo>
                  <a:lnTo>
                    <a:pt x="8486" y="373068"/>
                  </a:lnTo>
                  <a:lnTo>
                    <a:pt x="33222" y="319578"/>
                  </a:lnTo>
                  <a:lnTo>
                    <a:pt x="73117" y="268620"/>
                  </a:lnTo>
                  <a:lnTo>
                    <a:pt x="127083" y="220661"/>
                  </a:lnTo>
                  <a:lnTo>
                    <a:pt x="159003" y="197952"/>
                  </a:lnTo>
                  <a:lnTo>
                    <a:pt x="194033" y="176168"/>
                  </a:lnTo>
                  <a:lnTo>
                    <a:pt x="232036" y="155366"/>
                  </a:lnTo>
                  <a:lnTo>
                    <a:pt x="272877" y="135606"/>
                  </a:lnTo>
                  <a:lnTo>
                    <a:pt x="316420" y="116945"/>
                  </a:lnTo>
                  <a:lnTo>
                    <a:pt x="362528" y="99442"/>
                  </a:lnTo>
                  <a:lnTo>
                    <a:pt x="411066" y="83155"/>
                  </a:lnTo>
                  <a:lnTo>
                    <a:pt x="461897" y="68143"/>
                  </a:lnTo>
                  <a:lnTo>
                    <a:pt x="514885" y="54463"/>
                  </a:lnTo>
                  <a:lnTo>
                    <a:pt x="569895" y="42174"/>
                  </a:lnTo>
                  <a:lnTo>
                    <a:pt x="626789" y="31335"/>
                  </a:lnTo>
                  <a:lnTo>
                    <a:pt x="685434" y="22003"/>
                  </a:lnTo>
                  <a:lnTo>
                    <a:pt x="745691" y="14237"/>
                  </a:lnTo>
                  <a:lnTo>
                    <a:pt x="807425" y="8096"/>
                  </a:lnTo>
                  <a:lnTo>
                    <a:pt x="870501" y="3637"/>
                  </a:lnTo>
                  <a:lnTo>
                    <a:pt x="934781" y="919"/>
                  </a:lnTo>
                  <a:lnTo>
                    <a:pt x="1000131" y="0"/>
                  </a:lnTo>
                  <a:lnTo>
                    <a:pt x="1065481" y="919"/>
                  </a:lnTo>
                  <a:lnTo>
                    <a:pt x="1129762" y="3637"/>
                  </a:lnTo>
                  <a:lnTo>
                    <a:pt x="1192837" y="8096"/>
                  </a:lnTo>
                  <a:lnTo>
                    <a:pt x="1254572" y="14237"/>
                  </a:lnTo>
                  <a:lnTo>
                    <a:pt x="1314830" y="22003"/>
                  </a:lnTo>
                  <a:lnTo>
                    <a:pt x="1373474" y="31335"/>
                  </a:lnTo>
                  <a:lnTo>
                    <a:pt x="1430369" y="42174"/>
                  </a:lnTo>
                  <a:lnTo>
                    <a:pt x="1485379" y="54463"/>
                  </a:lnTo>
                  <a:lnTo>
                    <a:pt x="1538367" y="68143"/>
                  </a:lnTo>
                  <a:lnTo>
                    <a:pt x="1589198" y="83155"/>
                  </a:lnTo>
                  <a:lnTo>
                    <a:pt x="1637735" y="99442"/>
                  </a:lnTo>
                  <a:lnTo>
                    <a:pt x="1683843" y="116945"/>
                  </a:lnTo>
                  <a:lnTo>
                    <a:pt x="1727386" y="135606"/>
                  </a:lnTo>
                  <a:lnTo>
                    <a:pt x="1768227" y="155366"/>
                  </a:lnTo>
                  <a:lnTo>
                    <a:pt x="1806230" y="176168"/>
                  </a:lnTo>
                  <a:lnTo>
                    <a:pt x="1841259" y="197952"/>
                  </a:lnTo>
                  <a:lnTo>
                    <a:pt x="1873179" y="220661"/>
                  </a:lnTo>
                  <a:lnTo>
                    <a:pt x="1927145" y="268620"/>
                  </a:lnTo>
                  <a:lnTo>
                    <a:pt x="1967040" y="319578"/>
                  </a:lnTo>
                  <a:lnTo>
                    <a:pt x="1991775" y="373068"/>
                  </a:lnTo>
                  <a:lnTo>
                    <a:pt x="2000262" y="428625"/>
                  </a:lnTo>
                  <a:lnTo>
                    <a:pt x="1998118" y="456632"/>
                  </a:lnTo>
                  <a:lnTo>
                    <a:pt x="1991775" y="484181"/>
                  </a:lnTo>
                  <a:lnTo>
                    <a:pt x="1967040" y="537671"/>
                  </a:lnTo>
                  <a:lnTo>
                    <a:pt x="1927145" y="588629"/>
                  </a:lnTo>
                  <a:lnTo>
                    <a:pt x="1873179" y="636588"/>
                  </a:lnTo>
                  <a:lnTo>
                    <a:pt x="1841259" y="659297"/>
                  </a:lnTo>
                  <a:lnTo>
                    <a:pt x="1806230" y="681081"/>
                  </a:lnTo>
                  <a:lnTo>
                    <a:pt x="1768227" y="701883"/>
                  </a:lnTo>
                  <a:lnTo>
                    <a:pt x="1727386" y="721643"/>
                  </a:lnTo>
                  <a:lnTo>
                    <a:pt x="1683843" y="740304"/>
                  </a:lnTo>
                  <a:lnTo>
                    <a:pt x="1637735" y="757807"/>
                  </a:lnTo>
                  <a:lnTo>
                    <a:pt x="1589198" y="774094"/>
                  </a:lnTo>
                  <a:lnTo>
                    <a:pt x="1538367" y="789106"/>
                  </a:lnTo>
                  <a:lnTo>
                    <a:pt x="1485379" y="802786"/>
                  </a:lnTo>
                  <a:lnTo>
                    <a:pt x="1430369" y="815075"/>
                  </a:lnTo>
                  <a:lnTo>
                    <a:pt x="1373474" y="825914"/>
                  </a:lnTo>
                  <a:lnTo>
                    <a:pt x="1314830" y="835246"/>
                  </a:lnTo>
                  <a:lnTo>
                    <a:pt x="1254572" y="843012"/>
                  </a:lnTo>
                  <a:lnTo>
                    <a:pt x="1192837" y="849153"/>
                  </a:lnTo>
                  <a:lnTo>
                    <a:pt x="1129762" y="853612"/>
                  </a:lnTo>
                  <a:lnTo>
                    <a:pt x="1065481" y="856330"/>
                  </a:lnTo>
                  <a:lnTo>
                    <a:pt x="1000131" y="857250"/>
                  </a:lnTo>
                  <a:lnTo>
                    <a:pt x="934781" y="856330"/>
                  </a:lnTo>
                  <a:lnTo>
                    <a:pt x="870501" y="853612"/>
                  </a:lnTo>
                  <a:lnTo>
                    <a:pt x="807425" y="849153"/>
                  </a:lnTo>
                  <a:lnTo>
                    <a:pt x="745691" y="843012"/>
                  </a:lnTo>
                  <a:lnTo>
                    <a:pt x="685434" y="835246"/>
                  </a:lnTo>
                  <a:lnTo>
                    <a:pt x="626789" y="825914"/>
                  </a:lnTo>
                  <a:lnTo>
                    <a:pt x="569895" y="815075"/>
                  </a:lnTo>
                  <a:lnTo>
                    <a:pt x="514885" y="802786"/>
                  </a:lnTo>
                  <a:lnTo>
                    <a:pt x="461897" y="789106"/>
                  </a:lnTo>
                  <a:lnTo>
                    <a:pt x="411066" y="774094"/>
                  </a:lnTo>
                  <a:lnTo>
                    <a:pt x="362528" y="757807"/>
                  </a:lnTo>
                  <a:lnTo>
                    <a:pt x="316420" y="740304"/>
                  </a:lnTo>
                  <a:lnTo>
                    <a:pt x="272877" y="721643"/>
                  </a:lnTo>
                  <a:lnTo>
                    <a:pt x="232036" y="701883"/>
                  </a:lnTo>
                  <a:lnTo>
                    <a:pt x="194033" y="681081"/>
                  </a:lnTo>
                  <a:lnTo>
                    <a:pt x="159003" y="659297"/>
                  </a:lnTo>
                  <a:lnTo>
                    <a:pt x="127083" y="636588"/>
                  </a:lnTo>
                  <a:lnTo>
                    <a:pt x="73117" y="588629"/>
                  </a:lnTo>
                  <a:lnTo>
                    <a:pt x="33222" y="537671"/>
                  </a:lnTo>
                  <a:lnTo>
                    <a:pt x="8486" y="484181"/>
                  </a:lnTo>
                  <a:lnTo>
                    <a:pt x="0" y="428625"/>
                  </a:lnTo>
                  <a:close/>
                </a:path>
              </a:pathLst>
            </a:custGeom>
            <a:ln w="25399">
              <a:solidFill>
                <a:srgbClr val="395F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991947" y="4055617"/>
            <a:ext cx="12071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215" marR="5080" indent="-31115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Сокращенный период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7226313" y="3773487"/>
            <a:ext cx="2026285" cy="882650"/>
            <a:chOff x="7226313" y="3773487"/>
            <a:chExt cx="2026285" cy="882650"/>
          </a:xfrm>
        </p:grpSpPr>
        <p:sp>
          <p:nvSpPr>
            <p:cNvPr id="20" name="object 20"/>
            <p:cNvSpPr/>
            <p:nvPr/>
          </p:nvSpPr>
          <p:spPr>
            <a:xfrm>
              <a:off x="7239013" y="3786187"/>
              <a:ext cx="2000885" cy="857250"/>
            </a:xfrm>
            <a:custGeom>
              <a:avLst/>
              <a:gdLst/>
              <a:ahLst/>
              <a:cxnLst/>
              <a:rect l="l" t="t" r="r" b="b"/>
              <a:pathLst>
                <a:path w="2000884" h="857250">
                  <a:moveTo>
                    <a:pt x="1000131" y="0"/>
                  </a:moveTo>
                  <a:lnTo>
                    <a:pt x="934781" y="919"/>
                  </a:lnTo>
                  <a:lnTo>
                    <a:pt x="870501" y="3637"/>
                  </a:lnTo>
                  <a:lnTo>
                    <a:pt x="807425" y="8096"/>
                  </a:lnTo>
                  <a:lnTo>
                    <a:pt x="745691" y="14237"/>
                  </a:lnTo>
                  <a:lnTo>
                    <a:pt x="685434" y="22003"/>
                  </a:lnTo>
                  <a:lnTo>
                    <a:pt x="626789" y="31335"/>
                  </a:lnTo>
                  <a:lnTo>
                    <a:pt x="569895" y="42174"/>
                  </a:lnTo>
                  <a:lnTo>
                    <a:pt x="514885" y="54463"/>
                  </a:lnTo>
                  <a:lnTo>
                    <a:pt x="461897" y="68143"/>
                  </a:lnTo>
                  <a:lnTo>
                    <a:pt x="411066" y="83155"/>
                  </a:lnTo>
                  <a:lnTo>
                    <a:pt x="362528" y="99442"/>
                  </a:lnTo>
                  <a:lnTo>
                    <a:pt x="316420" y="116945"/>
                  </a:lnTo>
                  <a:lnTo>
                    <a:pt x="272877" y="135606"/>
                  </a:lnTo>
                  <a:lnTo>
                    <a:pt x="232036" y="155366"/>
                  </a:lnTo>
                  <a:lnTo>
                    <a:pt x="194033" y="176168"/>
                  </a:lnTo>
                  <a:lnTo>
                    <a:pt x="159003" y="197952"/>
                  </a:lnTo>
                  <a:lnTo>
                    <a:pt x="127083" y="220661"/>
                  </a:lnTo>
                  <a:lnTo>
                    <a:pt x="73117" y="268620"/>
                  </a:lnTo>
                  <a:lnTo>
                    <a:pt x="33222" y="319578"/>
                  </a:lnTo>
                  <a:lnTo>
                    <a:pt x="8486" y="373068"/>
                  </a:lnTo>
                  <a:lnTo>
                    <a:pt x="0" y="428625"/>
                  </a:lnTo>
                  <a:lnTo>
                    <a:pt x="2144" y="456632"/>
                  </a:lnTo>
                  <a:lnTo>
                    <a:pt x="18891" y="511213"/>
                  </a:lnTo>
                  <a:lnTo>
                    <a:pt x="51342" y="563495"/>
                  </a:lnTo>
                  <a:lnTo>
                    <a:pt x="98409" y="613012"/>
                  </a:lnTo>
                  <a:lnTo>
                    <a:pt x="159003" y="659297"/>
                  </a:lnTo>
                  <a:lnTo>
                    <a:pt x="194033" y="681081"/>
                  </a:lnTo>
                  <a:lnTo>
                    <a:pt x="232036" y="701883"/>
                  </a:lnTo>
                  <a:lnTo>
                    <a:pt x="272877" y="721643"/>
                  </a:lnTo>
                  <a:lnTo>
                    <a:pt x="316420" y="740304"/>
                  </a:lnTo>
                  <a:lnTo>
                    <a:pt x="362528" y="757807"/>
                  </a:lnTo>
                  <a:lnTo>
                    <a:pt x="411066" y="774094"/>
                  </a:lnTo>
                  <a:lnTo>
                    <a:pt x="461897" y="789106"/>
                  </a:lnTo>
                  <a:lnTo>
                    <a:pt x="514885" y="802786"/>
                  </a:lnTo>
                  <a:lnTo>
                    <a:pt x="569895" y="815075"/>
                  </a:lnTo>
                  <a:lnTo>
                    <a:pt x="626789" y="825914"/>
                  </a:lnTo>
                  <a:lnTo>
                    <a:pt x="685434" y="835246"/>
                  </a:lnTo>
                  <a:lnTo>
                    <a:pt x="745691" y="843012"/>
                  </a:lnTo>
                  <a:lnTo>
                    <a:pt x="807425" y="849153"/>
                  </a:lnTo>
                  <a:lnTo>
                    <a:pt x="870501" y="853612"/>
                  </a:lnTo>
                  <a:lnTo>
                    <a:pt x="934781" y="856330"/>
                  </a:lnTo>
                  <a:lnTo>
                    <a:pt x="1000131" y="857250"/>
                  </a:lnTo>
                  <a:lnTo>
                    <a:pt x="1065481" y="856330"/>
                  </a:lnTo>
                  <a:lnTo>
                    <a:pt x="1129762" y="853612"/>
                  </a:lnTo>
                  <a:lnTo>
                    <a:pt x="1192837" y="849153"/>
                  </a:lnTo>
                  <a:lnTo>
                    <a:pt x="1254572" y="843012"/>
                  </a:lnTo>
                  <a:lnTo>
                    <a:pt x="1314830" y="835246"/>
                  </a:lnTo>
                  <a:lnTo>
                    <a:pt x="1373474" y="825914"/>
                  </a:lnTo>
                  <a:lnTo>
                    <a:pt x="1430369" y="815075"/>
                  </a:lnTo>
                  <a:lnTo>
                    <a:pt x="1485379" y="802786"/>
                  </a:lnTo>
                  <a:lnTo>
                    <a:pt x="1538367" y="789106"/>
                  </a:lnTo>
                  <a:lnTo>
                    <a:pt x="1589198" y="774094"/>
                  </a:lnTo>
                  <a:lnTo>
                    <a:pt x="1637735" y="757807"/>
                  </a:lnTo>
                  <a:lnTo>
                    <a:pt x="1683843" y="740304"/>
                  </a:lnTo>
                  <a:lnTo>
                    <a:pt x="1727386" y="721643"/>
                  </a:lnTo>
                  <a:lnTo>
                    <a:pt x="1768227" y="701883"/>
                  </a:lnTo>
                  <a:lnTo>
                    <a:pt x="1806230" y="681081"/>
                  </a:lnTo>
                  <a:lnTo>
                    <a:pt x="1841259" y="659297"/>
                  </a:lnTo>
                  <a:lnTo>
                    <a:pt x="1873179" y="636588"/>
                  </a:lnTo>
                  <a:lnTo>
                    <a:pt x="1927145" y="588629"/>
                  </a:lnTo>
                  <a:lnTo>
                    <a:pt x="1967040" y="537671"/>
                  </a:lnTo>
                  <a:lnTo>
                    <a:pt x="1991775" y="484181"/>
                  </a:lnTo>
                  <a:lnTo>
                    <a:pt x="2000262" y="428625"/>
                  </a:lnTo>
                  <a:lnTo>
                    <a:pt x="1998118" y="400617"/>
                  </a:lnTo>
                  <a:lnTo>
                    <a:pt x="1981371" y="346036"/>
                  </a:lnTo>
                  <a:lnTo>
                    <a:pt x="1948920" y="293754"/>
                  </a:lnTo>
                  <a:lnTo>
                    <a:pt x="1901853" y="244237"/>
                  </a:lnTo>
                  <a:lnTo>
                    <a:pt x="1841259" y="197952"/>
                  </a:lnTo>
                  <a:lnTo>
                    <a:pt x="1806230" y="176168"/>
                  </a:lnTo>
                  <a:lnTo>
                    <a:pt x="1768227" y="155366"/>
                  </a:lnTo>
                  <a:lnTo>
                    <a:pt x="1727386" y="135606"/>
                  </a:lnTo>
                  <a:lnTo>
                    <a:pt x="1683843" y="116945"/>
                  </a:lnTo>
                  <a:lnTo>
                    <a:pt x="1637735" y="99442"/>
                  </a:lnTo>
                  <a:lnTo>
                    <a:pt x="1589198" y="83155"/>
                  </a:lnTo>
                  <a:lnTo>
                    <a:pt x="1538367" y="68143"/>
                  </a:lnTo>
                  <a:lnTo>
                    <a:pt x="1485379" y="54463"/>
                  </a:lnTo>
                  <a:lnTo>
                    <a:pt x="1430369" y="42174"/>
                  </a:lnTo>
                  <a:lnTo>
                    <a:pt x="1373474" y="31335"/>
                  </a:lnTo>
                  <a:lnTo>
                    <a:pt x="1314830" y="22003"/>
                  </a:lnTo>
                  <a:lnTo>
                    <a:pt x="1254572" y="14237"/>
                  </a:lnTo>
                  <a:lnTo>
                    <a:pt x="1192837" y="8096"/>
                  </a:lnTo>
                  <a:lnTo>
                    <a:pt x="1129762" y="3637"/>
                  </a:lnTo>
                  <a:lnTo>
                    <a:pt x="1065481" y="919"/>
                  </a:lnTo>
                  <a:lnTo>
                    <a:pt x="1000131" y="0"/>
                  </a:lnTo>
                  <a:close/>
                </a:path>
              </a:pathLst>
            </a:custGeom>
            <a:solidFill>
              <a:srgbClr val="B8CC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239013" y="3786187"/>
              <a:ext cx="2000885" cy="857250"/>
            </a:xfrm>
            <a:custGeom>
              <a:avLst/>
              <a:gdLst/>
              <a:ahLst/>
              <a:cxnLst/>
              <a:rect l="l" t="t" r="r" b="b"/>
              <a:pathLst>
                <a:path w="2000884" h="857250">
                  <a:moveTo>
                    <a:pt x="0" y="428625"/>
                  </a:moveTo>
                  <a:lnTo>
                    <a:pt x="8486" y="373068"/>
                  </a:lnTo>
                  <a:lnTo>
                    <a:pt x="33222" y="319578"/>
                  </a:lnTo>
                  <a:lnTo>
                    <a:pt x="73117" y="268620"/>
                  </a:lnTo>
                  <a:lnTo>
                    <a:pt x="127083" y="220661"/>
                  </a:lnTo>
                  <a:lnTo>
                    <a:pt x="159003" y="197952"/>
                  </a:lnTo>
                  <a:lnTo>
                    <a:pt x="194033" y="176168"/>
                  </a:lnTo>
                  <a:lnTo>
                    <a:pt x="232036" y="155366"/>
                  </a:lnTo>
                  <a:lnTo>
                    <a:pt x="272877" y="135606"/>
                  </a:lnTo>
                  <a:lnTo>
                    <a:pt x="316420" y="116945"/>
                  </a:lnTo>
                  <a:lnTo>
                    <a:pt x="362528" y="99442"/>
                  </a:lnTo>
                  <a:lnTo>
                    <a:pt x="411066" y="83155"/>
                  </a:lnTo>
                  <a:lnTo>
                    <a:pt x="461897" y="68143"/>
                  </a:lnTo>
                  <a:lnTo>
                    <a:pt x="514885" y="54463"/>
                  </a:lnTo>
                  <a:lnTo>
                    <a:pt x="569895" y="42174"/>
                  </a:lnTo>
                  <a:lnTo>
                    <a:pt x="626789" y="31335"/>
                  </a:lnTo>
                  <a:lnTo>
                    <a:pt x="685434" y="22003"/>
                  </a:lnTo>
                  <a:lnTo>
                    <a:pt x="745691" y="14237"/>
                  </a:lnTo>
                  <a:lnTo>
                    <a:pt x="807425" y="8096"/>
                  </a:lnTo>
                  <a:lnTo>
                    <a:pt x="870501" y="3637"/>
                  </a:lnTo>
                  <a:lnTo>
                    <a:pt x="934781" y="919"/>
                  </a:lnTo>
                  <a:lnTo>
                    <a:pt x="1000131" y="0"/>
                  </a:lnTo>
                  <a:lnTo>
                    <a:pt x="1065481" y="919"/>
                  </a:lnTo>
                  <a:lnTo>
                    <a:pt x="1129762" y="3637"/>
                  </a:lnTo>
                  <a:lnTo>
                    <a:pt x="1192837" y="8096"/>
                  </a:lnTo>
                  <a:lnTo>
                    <a:pt x="1254572" y="14237"/>
                  </a:lnTo>
                  <a:lnTo>
                    <a:pt x="1314830" y="22003"/>
                  </a:lnTo>
                  <a:lnTo>
                    <a:pt x="1373474" y="31335"/>
                  </a:lnTo>
                  <a:lnTo>
                    <a:pt x="1430369" y="42174"/>
                  </a:lnTo>
                  <a:lnTo>
                    <a:pt x="1485379" y="54463"/>
                  </a:lnTo>
                  <a:lnTo>
                    <a:pt x="1538367" y="68143"/>
                  </a:lnTo>
                  <a:lnTo>
                    <a:pt x="1589198" y="83155"/>
                  </a:lnTo>
                  <a:lnTo>
                    <a:pt x="1637735" y="99442"/>
                  </a:lnTo>
                  <a:lnTo>
                    <a:pt x="1683843" y="116945"/>
                  </a:lnTo>
                  <a:lnTo>
                    <a:pt x="1727386" y="135606"/>
                  </a:lnTo>
                  <a:lnTo>
                    <a:pt x="1768227" y="155366"/>
                  </a:lnTo>
                  <a:lnTo>
                    <a:pt x="1806230" y="176168"/>
                  </a:lnTo>
                  <a:lnTo>
                    <a:pt x="1841259" y="197952"/>
                  </a:lnTo>
                  <a:lnTo>
                    <a:pt x="1873179" y="220661"/>
                  </a:lnTo>
                  <a:lnTo>
                    <a:pt x="1927145" y="268620"/>
                  </a:lnTo>
                  <a:lnTo>
                    <a:pt x="1967040" y="319578"/>
                  </a:lnTo>
                  <a:lnTo>
                    <a:pt x="1991775" y="373068"/>
                  </a:lnTo>
                  <a:lnTo>
                    <a:pt x="2000262" y="428625"/>
                  </a:lnTo>
                  <a:lnTo>
                    <a:pt x="1998118" y="456632"/>
                  </a:lnTo>
                  <a:lnTo>
                    <a:pt x="1991775" y="484181"/>
                  </a:lnTo>
                  <a:lnTo>
                    <a:pt x="1967040" y="537671"/>
                  </a:lnTo>
                  <a:lnTo>
                    <a:pt x="1927145" y="588629"/>
                  </a:lnTo>
                  <a:lnTo>
                    <a:pt x="1873179" y="636588"/>
                  </a:lnTo>
                  <a:lnTo>
                    <a:pt x="1841259" y="659297"/>
                  </a:lnTo>
                  <a:lnTo>
                    <a:pt x="1806230" y="681081"/>
                  </a:lnTo>
                  <a:lnTo>
                    <a:pt x="1768227" y="701883"/>
                  </a:lnTo>
                  <a:lnTo>
                    <a:pt x="1727386" y="721643"/>
                  </a:lnTo>
                  <a:lnTo>
                    <a:pt x="1683843" y="740304"/>
                  </a:lnTo>
                  <a:lnTo>
                    <a:pt x="1637735" y="757807"/>
                  </a:lnTo>
                  <a:lnTo>
                    <a:pt x="1589198" y="774094"/>
                  </a:lnTo>
                  <a:lnTo>
                    <a:pt x="1538367" y="789106"/>
                  </a:lnTo>
                  <a:lnTo>
                    <a:pt x="1485379" y="802786"/>
                  </a:lnTo>
                  <a:lnTo>
                    <a:pt x="1430369" y="815075"/>
                  </a:lnTo>
                  <a:lnTo>
                    <a:pt x="1373474" y="825914"/>
                  </a:lnTo>
                  <a:lnTo>
                    <a:pt x="1314830" y="835246"/>
                  </a:lnTo>
                  <a:lnTo>
                    <a:pt x="1254572" y="843012"/>
                  </a:lnTo>
                  <a:lnTo>
                    <a:pt x="1192837" y="849153"/>
                  </a:lnTo>
                  <a:lnTo>
                    <a:pt x="1129762" y="853612"/>
                  </a:lnTo>
                  <a:lnTo>
                    <a:pt x="1065481" y="856330"/>
                  </a:lnTo>
                  <a:lnTo>
                    <a:pt x="1000131" y="857250"/>
                  </a:lnTo>
                  <a:lnTo>
                    <a:pt x="934781" y="856330"/>
                  </a:lnTo>
                  <a:lnTo>
                    <a:pt x="870501" y="853612"/>
                  </a:lnTo>
                  <a:lnTo>
                    <a:pt x="807425" y="849153"/>
                  </a:lnTo>
                  <a:lnTo>
                    <a:pt x="745691" y="843012"/>
                  </a:lnTo>
                  <a:lnTo>
                    <a:pt x="685434" y="835246"/>
                  </a:lnTo>
                  <a:lnTo>
                    <a:pt x="626789" y="825914"/>
                  </a:lnTo>
                  <a:lnTo>
                    <a:pt x="569895" y="815075"/>
                  </a:lnTo>
                  <a:lnTo>
                    <a:pt x="514885" y="802786"/>
                  </a:lnTo>
                  <a:lnTo>
                    <a:pt x="461897" y="789106"/>
                  </a:lnTo>
                  <a:lnTo>
                    <a:pt x="411066" y="774094"/>
                  </a:lnTo>
                  <a:lnTo>
                    <a:pt x="362528" y="757807"/>
                  </a:lnTo>
                  <a:lnTo>
                    <a:pt x="316420" y="740304"/>
                  </a:lnTo>
                  <a:lnTo>
                    <a:pt x="272877" y="721643"/>
                  </a:lnTo>
                  <a:lnTo>
                    <a:pt x="232036" y="701883"/>
                  </a:lnTo>
                  <a:lnTo>
                    <a:pt x="194033" y="681081"/>
                  </a:lnTo>
                  <a:lnTo>
                    <a:pt x="159003" y="659297"/>
                  </a:lnTo>
                  <a:lnTo>
                    <a:pt x="127083" y="636588"/>
                  </a:lnTo>
                  <a:lnTo>
                    <a:pt x="73117" y="588629"/>
                  </a:lnTo>
                  <a:lnTo>
                    <a:pt x="33222" y="537671"/>
                  </a:lnTo>
                  <a:lnTo>
                    <a:pt x="8486" y="484181"/>
                  </a:lnTo>
                  <a:lnTo>
                    <a:pt x="0" y="428625"/>
                  </a:lnTo>
                  <a:close/>
                </a:path>
              </a:pathLst>
            </a:custGeom>
            <a:ln w="25399">
              <a:solidFill>
                <a:srgbClr val="395F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787385" y="3984180"/>
            <a:ext cx="90360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2885" marR="5080" indent="-21082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Продление срока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24426C-A576-71A6-9E37-CD33692D65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" y="283"/>
            <a:ext cx="9905181" cy="6857433"/>
          </a:xfrm>
          <a:prstGeom prst="rect">
            <a:avLst/>
          </a:prstGeom>
        </p:spPr>
      </p:pic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63950" marR="5080" indent="-2742565">
              <a:lnSpc>
                <a:spcPct val="114100"/>
              </a:lnSpc>
              <a:spcBef>
                <a:spcPts val="100"/>
              </a:spcBef>
            </a:pPr>
            <a:r>
              <a:rPr sz="1800" spc="-20" dirty="0"/>
              <a:t>Н</a:t>
            </a:r>
            <a:r>
              <a:rPr sz="1800" spc="-210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Р</a:t>
            </a:r>
            <a:r>
              <a:rPr sz="1800" spc="-204" dirty="0"/>
              <a:t> </a:t>
            </a:r>
            <a:r>
              <a:rPr sz="1800" spc="-15" dirty="0"/>
              <a:t>М</a:t>
            </a:r>
            <a:r>
              <a:rPr sz="1800" spc="-200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20" dirty="0"/>
              <a:t>И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spc="-10" dirty="0"/>
              <a:t>-</a:t>
            </a:r>
            <a:r>
              <a:rPr sz="1800" spc="-204" dirty="0"/>
              <a:t> </a:t>
            </a:r>
            <a:r>
              <a:rPr sz="1800" spc="-20" dirty="0"/>
              <a:t>П</a:t>
            </a:r>
            <a:r>
              <a:rPr sz="1800" spc="-200" dirty="0"/>
              <a:t> </a:t>
            </a:r>
            <a:r>
              <a:rPr sz="1800" dirty="0"/>
              <a:t>Р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0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Е</a:t>
            </a:r>
            <a:r>
              <a:rPr sz="1800" spc="65" dirty="0"/>
              <a:t>  </a:t>
            </a:r>
            <a:r>
              <a:rPr sz="1800" dirty="0"/>
              <a:t>Р</a:t>
            </a:r>
            <a:r>
              <a:rPr sz="1800" spc="-200" dirty="0"/>
              <a:t> </a:t>
            </a:r>
            <a:r>
              <a:rPr sz="1800" dirty="0"/>
              <a:t>Е</a:t>
            </a:r>
            <a:r>
              <a:rPr sz="1800" spc="-200" dirty="0"/>
              <a:t> </a:t>
            </a:r>
            <a:r>
              <a:rPr sz="1800" spc="-20" dirty="0"/>
              <a:t>Г</a:t>
            </a:r>
            <a:r>
              <a:rPr sz="1800" spc="-204" dirty="0"/>
              <a:t> </a:t>
            </a:r>
            <a:r>
              <a:rPr sz="1800" spc="-20" dirty="0"/>
              <a:t>У</a:t>
            </a:r>
            <a:r>
              <a:rPr sz="1800" spc="-200" dirty="0"/>
              <a:t> </a:t>
            </a:r>
            <a:r>
              <a:rPr sz="1800" dirty="0"/>
              <a:t>Л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Р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Е</a:t>
            </a:r>
            <a:r>
              <a:rPr sz="1800" spc="65" dirty="0"/>
              <a:t> 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0" dirty="0"/>
              <a:t> </a:t>
            </a:r>
            <a:r>
              <a:rPr sz="1800" dirty="0"/>
              <a:t>С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20" dirty="0"/>
              <a:t>И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20" dirty="0"/>
              <a:t>У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50" dirty="0"/>
              <a:t>А </a:t>
            </a:r>
            <a:r>
              <a:rPr sz="1800" dirty="0"/>
              <a:t>Н</a:t>
            </a:r>
            <a:r>
              <a:rPr sz="1800" spc="-215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С</a:t>
            </a:r>
            <a:r>
              <a:rPr sz="1800" spc="-200" dirty="0"/>
              <a:t> </a:t>
            </a:r>
            <a:r>
              <a:rPr sz="1800" spc="-20" dirty="0"/>
              <a:t>Т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Ч</a:t>
            </a:r>
            <a:r>
              <a:rPr sz="1800" spc="-204" dirty="0"/>
              <a:t> </a:t>
            </a:r>
            <a:r>
              <a:rPr sz="1800" dirty="0"/>
              <a:t>Е</a:t>
            </a:r>
            <a:r>
              <a:rPr sz="1800" spc="-204" dirty="0"/>
              <a:t> </a:t>
            </a:r>
            <a:r>
              <a:rPr sz="1800" dirty="0"/>
              <a:t>С</a:t>
            </a:r>
            <a:r>
              <a:rPr sz="1800" spc="-200" dirty="0"/>
              <a:t> </a:t>
            </a:r>
            <a:r>
              <a:rPr sz="1800" spc="-20" dirty="0"/>
              <a:t>Т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0" dirty="0"/>
              <a:t> </a:t>
            </a:r>
            <a:r>
              <a:rPr sz="1800" spc="-50" dirty="0"/>
              <a:t>А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1006049" y="928669"/>
            <a:ext cx="8126095" cy="1905"/>
          </a:xfrm>
          <a:custGeom>
            <a:avLst/>
            <a:gdLst/>
            <a:ahLst/>
            <a:cxnLst/>
            <a:rect l="l" t="t" r="r" b="b"/>
            <a:pathLst>
              <a:path w="8126095" h="1905">
                <a:moveTo>
                  <a:pt x="0" y="0"/>
                </a:moveTo>
                <a:lnTo>
                  <a:pt x="8126069" y="1587"/>
                </a:lnTo>
              </a:path>
            </a:pathLst>
          </a:custGeom>
          <a:ln w="12699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32063" y="1301902"/>
            <a:ext cx="68656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Специальности</a:t>
            </a:r>
            <a:r>
              <a:rPr sz="18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среднего</a:t>
            </a:r>
            <a:r>
              <a:rPr sz="18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профессионального</a:t>
            </a:r>
            <a:r>
              <a:rPr sz="18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образования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91358" y="1838312"/>
          <a:ext cx="9516745" cy="45999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3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7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3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911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10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798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10489" marR="102870" indent="266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№</a:t>
                      </a:r>
                      <a:r>
                        <a:rPr sz="10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п/п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5426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88950" marR="481330" indent="279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Наименования специальностей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5426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9695" marR="92075" indent="3067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Срок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наставничества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54263"/>
                    </a:solidFill>
                  </a:tcPr>
                </a:tc>
                <a:tc>
                  <a:txBody>
                    <a:bodyPr/>
                    <a:lstStyle/>
                    <a:p>
                      <a:pPr marL="248920" marR="242570" indent="63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Срок</a:t>
                      </a:r>
                      <a:r>
                        <a:rPr sz="10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наставничества</a:t>
                      </a:r>
                      <a:r>
                        <a:rPr sz="1000" b="1" spc="204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0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лиц,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трудоустроившихся в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медицинские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организации,</a:t>
                      </a:r>
                      <a:r>
                        <a:rPr sz="1000" b="1" spc="-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расположенные</a:t>
                      </a:r>
                      <a:r>
                        <a:rPr sz="1000" b="1" spc="18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b="1" spc="-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сельских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населенных</a:t>
                      </a:r>
                      <a:r>
                        <a:rPr sz="10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пунктах,</a:t>
                      </a:r>
                      <a:r>
                        <a:rPr sz="10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рабочих</a:t>
                      </a:r>
                      <a:r>
                        <a:rPr sz="1000" b="1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поселках,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поселках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городского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типа,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городах</a:t>
                      </a:r>
                      <a:r>
                        <a:rPr sz="1000" b="1" spc="229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населением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до 50 тыс.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человек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54263"/>
                    </a:solidFill>
                  </a:tcPr>
                </a:tc>
                <a:tc>
                  <a:txBody>
                    <a:bodyPr/>
                    <a:lstStyle/>
                    <a:p>
                      <a:pPr marL="132715" marR="125095" algn="ctr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Срок</a:t>
                      </a:r>
                      <a:r>
                        <a:rPr sz="1000" b="1" spc="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наставничества</a:t>
                      </a:r>
                      <a:r>
                        <a:rPr sz="1000" b="1" spc="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000" b="1" spc="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лиц,</a:t>
                      </a:r>
                      <a:r>
                        <a:rPr sz="1000" b="1" spc="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трудоустроившихся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b="1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медицинские</a:t>
                      </a:r>
                      <a:r>
                        <a:rPr sz="1000" b="1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организации,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расположенные</a:t>
                      </a:r>
                      <a:r>
                        <a:rPr sz="1000" b="1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территории</a:t>
                      </a:r>
                      <a:r>
                        <a:rPr sz="1000" b="1" spc="-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Донецкой</a:t>
                      </a:r>
                      <a:r>
                        <a:rPr sz="10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Народной</a:t>
                      </a:r>
                      <a:r>
                        <a:rPr sz="10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Республики, Луганской</a:t>
                      </a:r>
                      <a:r>
                        <a:rPr sz="1000" b="1" spc="-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Народной</a:t>
                      </a:r>
                      <a:r>
                        <a:rPr sz="1000" b="1" spc="-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Республики,</a:t>
                      </a:r>
                      <a:r>
                        <a:rPr sz="1000" b="1" spc="-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Запорожской области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и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Херсонской</a:t>
                      </a:r>
                      <a:r>
                        <a:rPr sz="1000" b="1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области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37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5426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Лечебное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дело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2 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spc="-50" dirty="0">
                          <a:latin typeface="Times New Roman"/>
                          <a:cs typeface="Times New Roman"/>
                        </a:rPr>
                        <a:t>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Акушерское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дело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2 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spc="-50" dirty="0">
                          <a:latin typeface="Times New Roman"/>
                          <a:cs typeface="Times New Roman"/>
                        </a:rPr>
                        <a:t>3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Лабораторная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диагностика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1,5 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spc="-50" dirty="0">
                          <a:latin typeface="Times New Roman"/>
                          <a:cs typeface="Times New Roman"/>
                        </a:rPr>
                        <a:t>4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Стоматология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ортопедическая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1,5 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spc="-50" dirty="0">
                          <a:latin typeface="Times New Roman"/>
                          <a:cs typeface="Times New Roman"/>
                        </a:rPr>
                        <a:t>5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Стоматология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профилактическая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1,5 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spc="-50" dirty="0">
                          <a:latin typeface="Times New Roman"/>
                          <a:cs typeface="Times New Roman"/>
                        </a:rPr>
                        <a:t>6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Стоматологическое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дело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2 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spc="-50" dirty="0">
                          <a:latin typeface="Times New Roman"/>
                          <a:cs typeface="Times New Roman"/>
                        </a:rPr>
                        <a:t>7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Медико-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профилактическое</a:t>
                      </a:r>
                      <a:r>
                        <a:rPr sz="10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дело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2 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spc="-50" dirty="0">
                          <a:latin typeface="Times New Roman"/>
                          <a:cs typeface="Times New Roman"/>
                        </a:rPr>
                        <a:t>8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Сестринское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дело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2 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311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50" dirty="0">
                          <a:latin typeface="Times New Roman"/>
                          <a:cs typeface="Times New Roman"/>
                        </a:rPr>
                        <a:t>9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86360" algn="just">
                        <a:lnSpc>
                          <a:spcPct val="107000"/>
                        </a:lnSpc>
                        <a:spcBef>
                          <a:spcPts val="550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Медицинский</a:t>
                      </a:r>
                      <a:r>
                        <a:rPr sz="1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массаж</a:t>
                      </a:r>
                      <a:r>
                        <a:rPr sz="1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(для</a:t>
                      </a:r>
                      <a:r>
                        <a:rPr sz="1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лиц</a:t>
                      </a:r>
                      <a:r>
                        <a:rPr sz="1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ограниченными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возможностями здоровья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зрению)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3 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1,5 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1,5 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4CBBD4E1-85E1-4F9B-FFFD-6A69D731F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" y="283"/>
            <a:ext cx="9905181" cy="6857433"/>
          </a:xfrm>
          <a:prstGeom prst="rect">
            <a:avLst/>
          </a:prstGeom>
        </p:spPr>
      </p:pic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63950" marR="5080" indent="-2742565">
              <a:lnSpc>
                <a:spcPct val="114100"/>
              </a:lnSpc>
              <a:spcBef>
                <a:spcPts val="100"/>
              </a:spcBef>
            </a:pPr>
            <a:r>
              <a:rPr sz="1800" spc="-20" dirty="0"/>
              <a:t>Н</a:t>
            </a:r>
            <a:r>
              <a:rPr sz="1800" spc="-210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Р</a:t>
            </a:r>
            <a:r>
              <a:rPr sz="1800" spc="-204" dirty="0"/>
              <a:t> </a:t>
            </a:r>
            <a:r>
              <a:rPr sz="1800" spc="-15" dirty="0"/>
              <a:t>М</a:t>
            </a:r>
            <a:r>
              <a:rPr sz="1800" spc="-200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20" dirty="0"/>
              <a:t>И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spc="-10" dirty="0"/>
              <a:t>-</a:t>
            </a:r>
            <a:r>
              <a:rPr sz="1800" spc="-204" dirty="0"/>
              <a:t> </a:t>
            </a:r>
            <a:r>
              <a:rPr sz="1800" spc="-20" dirty="0"/>
              <a:t>П</a:t>
            </a:r>
            <a:r>
              <a:rPr sz="1800" spc="-200" dirty="0"/>
              <a:t> </a:t>
            </a:r>
            <a:r>
              <a:rPr sz="1800" dirty="0"/>
              <a:t>Р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0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Е</a:t>
            </a:r>
            <a:r>
              <a:rPr sz="1800" spc="65" dirty="0"/>
              <a:t>  </a:t>
            </a:r>
            <a:r>
              <a:rPr sz="1800" dirty="0"/>
              <a:t>Р</a:t>
            </a:r>
            <a:r>
              <a:rPr sz="1800" spc="-200" dirty="0"/>
              <a:t> </a:t>
            </a:r>
            <a:r>
              <a:rPr sz="1800" dirty="0"/>
              <a:t>Е</a:t>
            </a:r>
            <a:r>
              <a:rPr sz="1800" spc="-200" dirty="0"/>
              <a:t> </a:t>
            </a:r>
            <a:r>
              <a:rPr sz="1800" spc="-20" dirty="0"/>
              <a:t>Г</a:t>
            </a:r>
            <a:r>
              <a:rPr sz="1800" spc="-204" dirty="0"/>
              <a:t> </a:t>
            </a:r>
            <a:r>
              <a:rPr sz="1800" spc="-20" dirty="0"/>
              <a:t>У</a:t>
            </a:r>
            <a:r>
              <a:rPr sz="1800" spc="-200" dirty="0"/>
              <a:t> </a:t>
            </a:r>
            <a:r>
              <a:rPr sz="1800" dirty="0"/>
              <a:t>Л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Р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Е</a:t>
            </a:r>
            <a:r>
              <a:rPr sz="1800" spc="65" dirty="0"/>
              <a:t> 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0" dirty="0"/>
              <a:t> </a:t>
            </a:r>
            <a:r>
              <a:rPr sz="1800" dirty="0"/>
              <a:t>С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20" dirty="0"/>
              <a:t>И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20" dirty="0"/>
              <a:t>У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spc="-50" dirty="0"/>
              <a:t>А </a:t>
            </a:r>
            <a:r>
              <a:rPr sz="1800" dirty="0"/>
              <a:t>Н</a:t>
            </a:r>
            <a:r>
              <a:rPr sz="1800" spc="-215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С</a:t>
            </a:r>
            <a:r>
              <a:rPr sz="1800" spc="-200" dirty="0"/>
              <a:t> </a:t>
            </a:r>
            <a:r>
              <a:rPr sz="1800" spc="-20" dirty="0"/>
              <a:t>Т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Ч</a:t>
            </a:r>
            <a:r>
              <a:rPr sz="1800" spc="-204" dirty="0"/>
              <a:t> </a:t>
            </a:r>
            <a:r>
              <a:rPr sz="1800" dirty="0"/>
              <a:t>Е</a:t>
            </a:r>
            <a:r>
              <a:rPr sz="1800" spc="-204" dirty="0"/>
              <a:t> </a:t>
            </a:r>
            <a:r>
              <a:rPr sz="1800" dirty="0"/>
              <a:t>С</a:t>
            </a:r>
            <a:r>
              <a:rPr sz="1800" spc="-200" dirty="0"/>
              <a:t> </a:t>
            </a:r>
            <a:r>
              <a:rPr sz="1800" spc="-20" dirty="0"/>
              <a:t>Т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0" dirty="0"/>
              <a:t> </a:t>
            </a:r>
            <a:r>
              <a:rPr sz="1800" spc="-50" dirty="0"/>
              <a:t>А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1006049" y="928669"/>
            <a:ext cx="8126095" cy="1905"/>
          </a:xfrm>
          <a:custGeom>
            <a:avLst/>
            <a:gdLst/>
            <a:ahLst/>
            <a:cxnLst/>
            <a:rect l="l" t="t" r="r" b="b"/>
            <a:pathLst>
              <a:path w="8126095" h="1905">
                <a:moveTo>
                  <a:pt x="0" y="0"/>
                </a:moveTo>
                <a:lnTo>
                  <a:pt x="8126069" y="1587"/>
                </a:lnTo>
              </a:path>
            </a:pathLst>
          </a:custGeom>
          <a:ln w="12699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00751" y="1092116"/>
            <a:ext cx="7725409" cy="86296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370"/>
              </a:spcBef>
            </a:pP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Приказ</a:t>
            </a:r>
            <a:r>
              <a:rPr sz="16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Минздрава</a:t>
            </a:r>
            <a:r>
              <a:rPr sz="16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России</a:t>
            </a:r>
            <a:endParaRPr sz="1600">
              <a:latin typeface="Arial"/>
              <a:cs typeface="Arial"/>
            </a:endParaRPr>
          </a:p>
          <a:p>
            <a:pPr marL="12700" marR="5080" algn="ctr">
              <a:lnSpc>
                <a:spcPts val="2210"/>
              </a:lnSpc>
              <a:spcBef>
                <a:spcPts val="80"/>
              </a:spcBef>
            </a:pP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«Об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утверждении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Положения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наставничестве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сфере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 здравоохранения»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от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05.03.2026</a:t>
            </a:r>
            <a:r>
              <a:rPr sz="1600" b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370" dirty="0">
                <a:solidFill>
                  <a:srgbClr val="001F5F"/>
                </a:solidFill>
                <a:latin typeface="Trebuchet MS"/>
                <a:cs typeface="Trebuchet MS"/>
              </a:rPr>
              <a:t>№</a:t>
            </a:r>
            <a:r>
              <a:rPr sz="1600" b="1" spc="-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167н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(вступает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силу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 07.04.2026)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2515" y="5792622"/>
            <a:ext cx="1311910" cy="649605"/>
            <a:chOff x="82515" y="5792622"/>
            <a:chExt cx="1311910" cy="649605"/>
          </a:xfrm>
        </p:grpSpPr>
        <p:sp>
          <p:nvSpPr>
            <p:cNvPr id="6" name="object 6"/>
            <p:cNvSpPr/>
            <p:nvPr/>
          </p:nvSpPr>
          <p:spPr>
            <a:xfrm>
              <a:off x="95215" y="5805322"/>
              <a:ext cx="1286510" cy="624205"/>
            </a:xfrm>
            <a:custGeom>
              <a:avLst/>
              <a:gdLst/>
              <a:ahLst/>
              <a:cxnLst/>
              <a:rect l="l" t="t" r="r" b="b"/>
              <a:pathLst>
                <a:path w="1286510" h="624204">
                  <a:moveTo>
                    <a:pt x="973849" y="0"/>
                  </a:moveTo>
                  <a:lnTo>
                    <a:pt x="0" y="0"/>
                  </a:lnTo>
                  <a:lnTo>
                    <a:pt x="0" y="624065"/>
                  </a:lnTo>
                  <a:lnTo>
                    <a:pt x="973849" y="624065"/>
                  </a:lnTo>
                  <a:lnTo>
                    <a:pt x="1285887" y="312039"/>
                  </a:lnTo>
                  <a:lnTo>
                    <a:pt x="97384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5215" y="5805322"/>
              <a:ext cx="1286510" cy="624205"/>
            </a:xfrm>
            <a:custGeom>
              <a:avLst/>
              <a:gdLst/>
              <a:ahLst/>
              <a:cxnLst/>
              <a:rect l="l" t="t" r="r" b="b"/>
              <a:pathLst>
                <a:path w="1286510" h="624204">
                  <a:moveTo>
                    <a:pt x="0" y="0"/>
                  </a:moveTo>
                  <a:lnTo>
                    <a:pt x="973849" y="0"/>
                  </a:lnTo>
                  <a:lnTo>
                    <a:pt x="1285887" y="312039"/>
                  </a:lnTo>
                  <a:lnTo>
                    <a:pt x="973849" y="624065"/>
                  </a:lnTo>
                  <a:lnTo>
                    <a:pt x="0" y="624065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395F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04463" y="5917856"/>
            <a:ext cx="9112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069" marR="5080" indent="-40005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Times New Roman"/>
                <a:cs typeface="Times New Roman"/>
              </a:rPr>
              <a:t>Медицинская организация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27554" y="5703341"/>
            <a:ext cx="126238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Определение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лица, </a:t>
            </a:r>
            <a:r>
              <a:rPr sz="1200" spc="-10" dirty="0">
                <a:latin typeface="Times New Roman"/>
                <a:cs typeface="Times New Roman"/>
              </a:rPr>
              <a:t>ответственного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за </a:t>
            </a:r>
            <a:r>
              <a:rPr sz="1200" spc="-10" dirty="0">
                <a:latin typeface="Times New Roman"/>
                <a:cs typeface="Times New Roman"/>
              </a:rPr>
              <a:t>организацию наставничества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в </a:t>
            </a:r>
            <a:r>
              <a:rPr sz="1200" spc="-10" dirty="0">
                <a:latin typeface="Times New Roman"/>
                <a:cs typeface="Times New Roman"/>
              </a:rPr>
              <a:t>организации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78511" y="5703341"/>
            <a:ext cx="113919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Утверждение </a:t>
            </a:r>
            <a:r>
              <a:rPr sz="1200" dirty="0">
                <a:latin typeface="Times New Roman"/>
                <a:cs typeface="Times New Roman"/>
              </a:rPr>
              <a:t>Положения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об </a:t>
            </a:r>
            <a:r>
              <a:rPr sz="1200" spc="-10" dirty="0">
                <a:latin typeface="Times New Roman"/>
                <a:cs typeface="Times New Roman"/>
              </a:rPr>
              <a:t>осуществлении наставничества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в </a:t>
            </a:r>
            <a:r>
              <a:rPr sz="1200" spc="-10" dirty="0">
                <a:latin typeface="Times New Roman"/>
                <a:cs typeface="Times New Roman"/>
              </a:rPr>
              <a:t>организации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08037" y="5689155"/>
            <a:ext cx="95885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Внесение </a:t>
            </a:r>
            <a:r>
              <a:rPr sz="1200" dirty="0">
                <a:latin typeface="Times New Roman"/>
                <a:cs typeface="Times New Roman"/>
              </a:rPr>
              <a:t>изменений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в </a:t>
            </a:r>
            <a:r>
              <a:rPr sz="1200" dirty="0">
                <a:latin typeface="Times New Roman"/>
                <a:cs typeface="Times New Roman"/>
              </a:rPr>
              <a:t>Положение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об </a:t>
            </a:r>
            <a:r>
              <a:rPr sz="1200" dirty="0">
                <a:latin typeface="Times New Roman"/>
                <a:cs typeface="Times New Roman"/>
              </a:rPr>
              <a:t>оплате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труда организации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800441" y="5672670"/>
            <a:ext cx="10344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Определение потенциальных наставников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443647" y="5689155"/>
            <a:ext cx="11950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Размещение </a:t>
            </a:r>
            <a:r>
              <a:rPr sz="1200" dirty="0">
                <a:latin typeface="Times New Roman"/>
                <a:cs typeface="Times New Roman"/>
              </a:rPr>
              <a:t>вакансий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сайте </a:t>
            </a:r>
            <a:r>
              <a:rPr sz="1200" dirty="0">
                <a:latin typeface="Times New Roman"/>
                <a:cs typeface="Times New Roman"/>
              </a:rPr>
              <a:t>ГИС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«Работа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в </a:t>
            </a:r>
            <a:r>
              <a:rPr sz="1200" spc="-10" dirty="0">
                <a:latin typeface="Times New Roman"/>
                <a:cs typeface="Times New Roman"/>
              </a:rPr>
              <a:t>России»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072688" y="5988062"/>
            <a:ext cx="250190" cy="275590"/>
            <a:chOff x="3072688" y="5988062"/>
            <a:chExt cx="250190" cy="275590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85388" y="6000762"/>
              <a:ext cx="224542" cy="24963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085388" y="6000762"/>
              <a:ext cx="224790" cy="250190"/>
            </a:xfrm>
            <a:custGeom>
              <a:avLst/>
              <a:gdLst/>
              <a:ahLst/>
              <a:cxnLst/>
              <a:rect l="l" t="t" r="r" b="b"/>
              <a:pathLst>
                <a:path w="224789" h="250189">
                  <a:moveTo>
                    <a:pt x="0" y="62407"/>
                  </a:moveTo>
                  <a:lnTo>
                    <a:pt x="112271" y="62407"/>
                  </a:lnTo>
                  <a:lnTo>
                    <a:pt x="112271" y="0"/>
                  </a:lnTo>
                  <a:lnTo>
                    <a:pt x="224542" y="124815"/>
                  </a:lnTo>
                  <a:lnTo>
                    <a:pt x="112271" y="249631"/>
                  </a:lnTo>
                  <a:lnTo>
                    <a:pt x="112271" y="187223"/>
                  </a:lnTo>
                  <a:lnTo>
                    <a:pt x="0" y="187223"/>
                  </a:lnTo>
                  <a:lnTo>
                    <a:pt x="0" y="62407"/>
                  </a:lnTo>
                  <a:close/>
                </a:path>
              </a:pathLst>
            </a:custGeom>
            <a:ln w="25399">
              <a:solidFill>
                <a:srgbClr val="395F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4787188" y="5988062"/>
            <a:ext cx="250190" cy="275590"/>
            <a:chOff x="4787188" y="5988062"/>
            <a:chExt cx="250190" cy="275590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99888" y="6000762"/>
              <a:ext cx="224542" cy="24963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799888" y="6000762"/>
              <a:ext cx="224790" cy="250190"/>
            </a:xfrm>
            <a:custGeom>
              <a:avLst/>
              <a:gdLst/>
              <a:ahLst/>
              <a:cxnLst/>
              <a:rect l="l" t="t" r="r" b="b"/>
              <a:pathLst>
                <a:path w="224789" h="250189">
                  <a:moveTo>
                    <a:pt x="0" y="62407"/>
                  </a:moveTo>
                  <a:lnTo>
                    <a:pt x="112271" y="62407"/>
                  </a:lnTo>
                  <a:lnTo>
                    <a:pt x="112271" y="0"/>
                  </a:lnTo>
                  <a:lnTo>
                    <a:pt x="224542" y="124815"/>
                  </a:lnTo>
                  <a:lnTo>
                    <a:pt x="112271" y="249631"/>
                  </a:lnTo>
                  <a:lnTo>
                    <a:pt x="112271" y="187223"/>
                  </a:lnTo>
                  <a:lnTo>
                    <a:pt x="0" y="187223"/>
                  </a:lnTo>
                  <a:lnTo>
                    <a:pt x="0" y="62407"/>
                  </a:lnTo>
                  <a:close/>
                </a:path>
              </a:pathLst>
            </a:custGeom>
            <a:ln w="25399">
              <a:solidFill>
                <a:srgbClr val="395F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6412903" y="5988062"/>
            <a:ext cx="250190" cy="275590"/>
            <a:chOff x="6412903" y="5988062"/>
            <a:chExt cx="250190" cy="275590"/>
          </a:xfrm>
        </p:grpSpPr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25603" y="6000762"/>
              <a:ext cx="224542" cy="249631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425603" y="6000762"/>
              <a:ext cx="224790" cy="250190"/>
            </a:xfrm>
            <a:custGeom>
              <a:avLst/>
              <a:gdLst/>
              <a:ahLst/>
              <a:cxnLst/>
              <a:rect l="l" t="t" r="r" b="b"/>
              <a:pathLst>
                <a:path w="224790" h="250189">
                  <a:moveTo>
                    <a:pt x="0" y="62407"/>
                  </a:moveTo>
                  <a:lnTo>
                    <a:pt x="112271" y="62407"/>
                  </a:lnTo>
                  <a:lnTo>
                    <a:pt x="112271" y="0"/>
                  </a:lnTo>
                  <a:lnTo>
                    <a:pt x="224542" y="124815"/>
                  </a:lnTo>
                  <a:lnTo>
                    <a:pt x="112271" y="249631"/>
                  </a:lnTo>
                  <a:lnTo>
                    <a:pt x="112271" y="187223"/>
                  </a:lnTo>
                  <a:lnTo>
                    <a:pt x="0" y="187223"/>
                  </a:lnTo>
                  <a:lnTo>
                    <a:pt x="0" y="62407"/>
                  </a:lnTo>
                  <a:close/>
                </a:path>
              </a:pathLst>
            </a:custGeom>
            <a:ln w="25399">
              <a:solidFill>
                <a:srgbClr val="395F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7922031" y="5988062"/>
            <a:ext cx="250190" cy="275590"/>
            <a:chOff x="7922031" y="5988062"/>
            <a:chExt cx="250190" cy="275590"/>
          </a:xfrm>
        </p:grpSpPr>
        <p:pic>
          <p:nvPicPr>
            <p:cNvPr id="24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34731" y="6000762"/>
              <a:ext cx="224542" cy="249631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7934731" y="6000762"/>
              <a:ext cx="224790" cy="250190"/>
            </a:xfrm>
            <a:custGeom>
              <a:avLst/>
              <a:gdLst/>
              <a:ahLst/>
              <a:cxnLst/>
              <a:rect l="l" t="t" r="r" b="b"/>
              <a:pathLst>
                <a:path w="224790" h="250189">
                  <a:moveTo>
                    <a:pt x="0" y="62407"/>
                  </a:moveTo>
                  <a:lnTo>
                    <a:pt x="112271" y="62407"/>
                  </a:lnTo>
                  <a:lnTo>
                    <a:pt x="112271" y="0"/>
                  </a:lnTo>
                  <a:lnTo>
                    <a:pt x="224542" y="124815"/>
                  </a:lnTo>
                  <a:lnTo>
                    <a:pt x="112271" y="249631"/>
                  </a:lnTo>
                  <a:lnTo>
                    <a:pt x="112271" y="187223"/>
                  </a:lnTo>
                  <a:lnTo>
                    <a:pt x="0" y="187223"/>
                  </a:lnTo>
                  <a:lnTo>
                    <a:pt x="0" y="62407"/>
                  </a:lnTo>
                  <a:close/>
                </a:path>
              </a:pathLst>
            </a:custGeom>
            <a:ln w="25399">
              <a:solidFill>
                <a:srgbClr val="395F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225392" y="2058974"/>
            <a:ext cx="9384030" cy="3455035"/>
            <a:chOff x="225392" y="2058974"/>
            <a:chExt cx="9384030" cy="3455035"/>
          </a:xfrm>
        </p:grpSpPr>
        <p:pic>
          <p:nvPicPr>
            <p:cNvPr id="27" name="object 2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8091" y="2071674"/>
              <a:ext cx="2429370" cy="344062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23070" y="2071674"/>
              <a:ext cx="7073404" cy="344062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238091" y="2071674"/>
              <a:ext cx="9358630" cy="3429635"/>
            </a:xfrm>
            <a:custGeom>
              <a:avLst/>
              <a:gdLst/>
              <a:ahLst/>
              <a:cxnLst/>
              <a:rect l="l" t="t" r="r" b="b"/>
              <a:pathLst>
                <a:path w="9358630" h="3429635">
                  <a:moveTo>
                    <a:pt x="0" y="0"/>
                  </a:moveTo>
                  <a:lnTo>
                    <a:pt x="9358376" y="0"/>
                  </a:lnTo>
                  <a:lnTo>
                    <a:pt x="9358376" y="3429025"/>
                  </a:lnTo>
                  <a:lnTo>
                    <a:pt x="0" y="3429025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395F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8F1DC8A-EDCB-617A-814C-570CCC7038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" y="283"/>
            <a:ext cx="9905181" cy="6857433"/>
          </a:xfrm>
          <a:prstGeom prst="rect">
            <a:avLst/>
          </a:prstGeom>
        </p:spPr>
      </p:pic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387084" y="95027"/>
            <a:ext cx="6042025" cy="651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86535" marR="5080" indent="-1474470">
              <a:lnSpc>
                <a:spcPct val="114100"/>
              </a:lnSpc>
              <a:spcBef>
                <a:spcPts val="100"/>
              </a:spcBef>
            </a:pPr>
            <a:r>
              <a:rPr sz="1800" spc="-20" dirty="0"/>
              <a:t>С</a:t>
            </a:r>
            <a:r>
              <a:rPr sz="1800" spc="-210" dirty="0"/>
              <a:t> </a:t>
            </a:r>
            <a:r>
              <a:rPr sz="1800" dirty="0"/>
              <a:t>О</a:t>
            </a:r>
            <a:r>
              <a:rPr sz="1800" spc="-204" dirty="0"/>
              <a:t> </a:t>
            </a:r>
            <a:r>
              <a:rPr sz="1800" dirty="0"/>
              <a:t>З</a:t>
            </a:r>
            <a:r>
              <a:rPr sz="1800" spc="-204" dirty="0"/>
              <a:t> </a:t>
            </a:r>
            <a:r>
              <a:rPr sz="1800" spc="-20" dirty="0"/>
              <a:t>Д</a:t>
            </a:r>
            <a:r>
              <a:rPr sz="1800" spc="-200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4" dirty="0"/>
              <a:t> </a:t>
            </a:r>
            <a:r>
              <a:rPr sz="1800" dirty="0"/>
              <a:t>Е</a:t>
            </a:r>
            <a:r>
              <a:rPr sz="1800" spc="65" dirty="0"/>
              <a:t>  </a:t>
            </a:r>
            <a:r>
              <a:rPr sz="1800" dirty="0"/>
              <a:t>С</a:t>
            </a:r>
            <a:r>
              <a:rPr sz="1800" spc="-200" dirty="0"/>
              <a:t> </a:t>
            </a:r>
            <a:r>
              <a:rPr sz="1800" spc="-20" dirty="0"/>
              <a:t>И</a:t>
            </a:r>
            <a:r>
              <a:rPr sz="1800" spc="-204" dirty="0"/>
              <a:t> </a:t>
            </a:r>
            <a:r>
              <a:rPr sz="1800" dirty="0"/>
              <a:t>С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4" dirty="0"/>
              <a:t> </a:t>
            </a:r>
            <a:r>
              <a:rPr sz="1800" dirty="0"/>
              <a:t>Е</a:t>
            </a:r>
            <a:r>
              <a:rPr sz="1800" spc="-200" dirty="0"/>
              <a:t> </a:t>
            </a:r>
            <a:r>
              <a:rPr sz="1800" spc="-15" dirty="0"/>
              <a:t>М</a:t>
            </a:r>
            <a:r>
              <a:rPr sz="1800" spc="-204" dirty="0"/>
              <a:t> </a:t>
            </a:r>
            <a:r>
              <a:rPr sz="1800" dirty="0"/>
              <a:t>Ы</a:t>
            </a:r>
            <a:r>
              <a:rPr sz="1800" spc="65" dirty="0"/>
              <a:t> 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С</a:t>
            </a:r>
            <a:r>
              <a:rPr sz="1800" spc="-200" dirty="0"/>
              <a:t> </a:t>
            </a:r>
            <a:r>
              <a:rPr sz="1800" spc="-20" dirty="0"/>
              <a:t>Т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4" dirty="0"/>
              <a:t> </a:t>
            </a:r>
            <a:r>
              <a:rPr sz="1800" dirty="0"/>
              <a:t>Ч</a:t>
            </a:r>
            <a:r>
              <a:rPr sz="1800" spc="-204" dirty="0"/>
              <a:t> </a:t>
            </a:r>
            <a:r>
              <a:rPr sz="1800" dirty="0"/>
              <a:t>Е</a:t>
            </a:r>
            <a:r>
              <a:rPr sz="1800" spc="-200" dirty="0"/>
              <a:t> </a:t>
            </a:r>
            <a:r>
              <a:rPr sz="1800" dirty="0"/>
              <a:t>С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spc="-50" dirty="0"/>
              <a:t>А </a:t>
            </a:r>
            <a:r>
              <a:rPr sz="1800" dirty="0"/>
              <a:t>В</a:t>
            </a:r>
            <a:r>
              <a:rPr sz="1800" spc="65" dirty="0"/>
              <a:t>  </a:t>
            </a:r>
            <a:r>
              <a:rPr sz="1800" spc="-15" dirty="0"/>
              <a:t>М</a:t>
            </a:r>
            <a:r>
              <a:rPr sz="1800" spc="-204" dirty="0"/>
              <a:t> </a:t>
            </a:r>
            <a:r>
              <a:rPr sz="1800" dirty="0"/>
              <a:t>Е</a:t>
            </a:r>
            <a:r>
              <a:rPr sz="1800" spc="-200" dirty="0"/>
              <a:t> </a:t>
            </a:r>
            <a:r>
              <a:rPr sz="1800" spc="-20" dirty="0"/>
              <a:t>Д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4" dirty="0"/>
              <a:t> </a:t>
            </a:r>
            <a:r>
              <a:rPr sz="1800" dirty="0"/>
              <a:t>Р</a:t>
            </a:r>
            <a:r>
              <a:rPr sz="1800" spc="-200" dirty="0"/>
              <a:t> </a:t>
            </a:r>
            <a:r>
              <a:rPr sz="1800" spc="-20" dirty="0"/>
              <a:t>Г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Н</a:t>
            </a:r>
            <a:r>
              <a:rPr sz="1800" spc="-200" dirty="0"/>
              <a:t> </a:t>
            </a:r>
            <a:r>
              <a:rPr sz="1800" spc="-20" dirty="0"/>
              <a:t>И</a:t>
            </a:r>
            <a:r>
              <a:rPr sz="1800" spc="-204" dirty="0"/>
              <a:t> </a:t>
            </a:r>
            <a:r>
              <a:rPr sz="1800" dirty="0"/>
              <a:t>З</a:t>
            </a:r>
            <a:r>
              <a:rPr sz="1800" spc="-200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Ц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spc="-50" dirty="0"/>
              <a:t>И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1006049" y="928669"/>
            <a:ext cx="8126095" cy="1905"/>
          </a:xfrm>
          <a:custGeom>
            <a:avLst/>
            <a:gdLst/>
            <a:ahLst/>
            <a:cxnLst/>
            <a:rect l="l" t="t" r="r" b="b"/>
            <a:pathLst>
              <a:path w="8126095" h="1905">
                <a:moveTo>
                  <a:pt x="0" y="0"/>
                </a:moveTo>
                <a:lnTo>
                  <a:pt x="8126069" y="1587"/>
                </a:lnTo>
              </a:path>
            </a:pathLst>
          </a:custGeom>
          <a:ln w="12699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88269" y="3373602"/>
            <a:ext cx="9053830" cy="34245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9135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Я</a:t>
            </a:r>
            <a:r>
              <a:rPr sz="1800" b="1" spc="2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Ж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Б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5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(начальник</a:t>
            </a:r>
            <a:r>
              <a:rPr sz="1800" b="1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отдела</a:t>
            </a:r>
            <a:r>
              <a:rPr sz="18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кадров</a:t>
            </a:r>
            <a:r>
              <a:rPr sz="18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/</a:t>
            </a:r>
            <a:r>
              <a:rPr sz="18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специалист):</a:t>
            </a:r>
            <a:endParaRPr sz="1800">
              <a:latin typeface="Arial"/>
              <a:cs typeface="Arial"/>
            </a:endParaRPr>
          </a:p>
          <a:p>
            <a:pPr marL="12700" marR="5080" indent="219075">
              <a:lnSpc>
                <a:spcPct val="114100"/>
              </a:lnSpc>
              <a:spcBef>
                <a:spcPts val="1045"/>
              </a:spcBef>
              <a:buFont typeface="Segoe UI Symbol"/>
              <a:buChar char="✓"/>
              <a:tabLst>
                <a:tab pos="231775" algn="l"/>
                <a:tab pos="1902460" algn="l"/>
                <a:tab pos="2246630" algn="l"/>
                <a:tab pos="3846195" algn="l"/>
                <a:tab pos="5154295" algn="l"/>
                <a:tab pos="5497830" algn="l"/>
                <a:tab pos="7228205" algn="l"/>
                <a:tab pos="7572375" algn="l"/>
              </a:tabLst>
            </a:pP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разрабатывает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6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актуализирует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Положение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6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наставничестве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6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сопутствующие регламенты;</a:t>
            </a:r>
            <a:endParaRPr sz="1600">
              <a:latin typeface="Microsoft Sans Serif"/>
              <a:cs typeface="Microsoft Sans Serif"/>
            </a:endParaRPr>
          </a:p>
          <a:p>
            <a:pPr marL="12700" marR="5715" indent="219075">
              <a:lnSpc>
                <a:spcPct val="114100"/>
              </a:lnSpc>
              <a:spcBef>
                <a:spcPts val="960"/>
              </a:spcBef>
              <a:buFont typeface="Segoe UI Symbol"/>
              <a:buChar char="✓"/>
              <a:tabLst>
                <a:tab pos="231775" algn="l"/>
                <a:tab pos="1416050" algn="l"/>
                <a:tab pos="3345815" algn="l"/>
                <a:tab pos="4966970" algn="l"/>
                <a:tab pos="6049010" algn="l"/>
                <a:tab pos="6901180" algn="l"/>
                <a:tab pos="7879715" algn="l"/>
                <a:tab pos="8569960" algn="l"/>
              </a:tabLst>
            </a:pP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организует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документационное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сопровождение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процесса: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готовит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приказы,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ведет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учет, 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хранит</a:t>
            </a:r>
            <a:r>
              <a:rPr sz="16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документы;</a:t>
            </a:r>
            <a:endParaRPr sz="1600">
              <a:latin typeface="Microsoft Sans Serif"/>
              <a:cs typeface="Microsoft Sans Serif"/>
            </a:endParaRPr>
          </a:p>
          <a:p>
            <a:pPr marL="231775" indent="-219075">
              <a:lnSpc>
                <a:spcPct val="100000"/>
              </a:lnSpc>
              <a:spcBef>
                <a:spcPts val="1230"/>
              </a:spcBef>
              <a:buFont typeface="Segoe UI Symbol"/>
              <a:buChar char="✓"/>
              <a:tabLst>
                <a:tab pos="231775" algn="l"/>
              </a:tabLst>
            </a:pP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координирует</a:t>
            </a:r>
            <a:r>
              <a:rPr sz="16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распределение</a:t>
            </a:r>
            <a:r>
              <a:rPr sz="16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наставников,</a:t>
            </a:r>
            <a:r>
              <a:rPr sz="16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взаимодействие</a:t>
            </a:r>
            <a:r>
              <a:rPr sz="16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между</a:t>
            </a:r>
            <a:r>
              <a:rPr sz="16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участниками;</a:t>
            </a:r>
            <a:endParaRPr sz="1600">
              <a:latin typeface="Microsoft Sans Serif"/>
              <a:cs typeface="Microsoft Sans Serif"/>
            </a:endParaRPr>
          </a:p>
          <a:p>
            <a:pPr marL="12700" marR="6985" indent="219075">
              <a:lnSpc>
                <a:spcPct val="114100"/>
              </a:lnSpc>
              <a:spcBef>
                <a:spcPts val="960"/>
              </a:spcBef>
              <a:buFont typeface="Segoe UI Symbol"/>
              <a:buChar char="✓"/>
              <a:tabLst>
                <a:tab pos="231775" algn="l"/>
              </a:tabLst>
            </a:pP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контролирует</a:t>
            </a:r>
            <a:r>
              <a:rPr sz="16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сроки</a:t>
            </a:r>
            <a:r>
              <a:rPr sz="16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прохождения</a:t>
            </a:r>
            <a:r>
              <a:rPr sz="16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наставничества</a:t>
            </a:r>
            <a:r>
              <a:rPr sz="16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6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отражение</a:t>
            </a:r>
            <a:r>
              <a:rPr sz="16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соответствующих</a:t>
            </a:r>
            <a:r>
              <a:rPr sz="16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данных,</a:t>
            </a:r>
            <a:r>
              <a:rPr sz="16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в 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том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числе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использованием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технических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средств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Портала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НМФО;</a:t>
            </a:r>
            <a:endParaRPr sz="1600">
              <a:latin typeface="Microsoft Sans Serif"/>
              <a:cs typeface="Microsoft Sans Serif"/>
            </a:endParaRPr>
          </a:p>
          <a:p>
            <a:pPr marL="12700" marR="5715" indent="219075">
              <a:lnSpc>
                <a:spcPct val="114100"/>
              </a:lnSpc>
              <a:spcBef>
                <a:spcPts val="960"/>
              </a:spcBef>
              <a:buFont typeface="Segoe UI Symbol"/>
              <a:buChar char="✓"/>
              <a:tabLst>
                <a:tab pos="231775" algn="l"/>
                <a:tab pos="1870710" algn="l"/>
                <a:tab pos="2183130" algn="l"/>
                <a:tab pos="3263265" algn="l"/>
                <a:tab pos="4226560" algn="l"/>
                <a:tab pos="5448300" algn="l"/>
                <a:tab pos="7073900" algn="l"/>
                <a:tab pos="7386955" algn="l"/>
              </a:tabLst>
            </a:pP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разрабатывает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6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внедряет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систему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мотивации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(материальной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6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нематериальной) наставников</a:t>
            </a:r>
            <a:r>
              <a:rPr sz="16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6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оценки</a:t>
            </a:r>
            <a:r>
              <a:rPr sz="16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эффективности</a:t>
            </a:r>
            <a:r>
              <a:rPr sz="16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наставничества.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0968" y="1581721"/>
            <a:ext cx="1104900" cy="1337310"/>
          </a:xfrm>
          <a:custGeom>
            <a:avLst/>
            <a:gdLst/>
            <a:ahLst/>
            <a:cxnLst/>
            <a:rect l="l" t="t" r="r" b="b"/>
            <a:pathLst>
              <a:path w="1104900" h="1337310">
                <a:moveTo>
                  <a:pt x="994210" y="0"/>
                </a:moveTo>
                <a:lnTo>
                  <a:pt x="110467" y="0"/>
                </a:lnTo>
                <a:lnTo>
                  <a:pt x="67641" y="8737"/>
                </a:lnTo>
                <a:lnTo>
                  <a:pt x="32508" y="32505"/>
                </a:lnTo>
                <a:lnTo>
                  <a:pt x="8738" y="67637"/>
                </a:lnTo>
                <a:lnTo>
                  <a:pt x="0" y="110464"/>
                </a:lnTo>
                <a:lnTo>
                  <a:pt x="0" y="1226629"/>
                </a:lnTo>
                <a:lnTo>
                  <a:pt x="8738" y="1269451"/>
                </a:lnTo>
                <a:lnTo>
                  <a:pt x="32508" y="1304583"/>
                </a:lnTo>
                <a:lnTo>
                  <a:pt x="67641" y="1328354"/>
                </a:lnTo>
                <a:lnTo>
                  <a:pt x="110467" y="1337094"/>
                </a:lnTo>
                <a:lnTo>
                  <a:pt x="994210" y="1337094"/>
                </a:lnTo>
                <a:lnTo>
                  <a:pt x="1037036" y="1328354"/>
                </a:lnTo>
                <a:lnTo>
                  <a:pt x="1072169" y="1304583"/>
                </a:lnTo>
                <a:lnTo>
                  <a:pt x="1095939" y="1269451"/>
                </a:lnTo>
                <a:lnTo>
                  <a:pt x="1104677" y="1226629"/>
                </a:lnTo>
                <a:lnTo>
                  <a:pt x="1104677" y="110464"/>
                </a:lnTo>
                <a:lnTo>
                  <a:pt x="1095939" y="67637"/>
                </a:lnTo>
                <a:lnTo>
                  <a:pt x="1072169" y="32505"/>
                </a:lnTo>
                <a:lnTo>
                  <a:pt x="1037036" y="8737"/>
                </a:lnTo>
                <a:lnTo>
                  <a:pt x="994210" y="0"/>
                </a:lnTo>
                <a:close/>
              </a:path>
            </a:pathLst>
          </a:custGeom>
          <a:solidFill>
            <a:srgbClr val="2D50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81417" y="1858098"/>
            <a:ext cx="902969" cy="76200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 indent="57785" algn="just">
              <a:lnSpc>
                <a:spcPts val="1130"/>
              </a:lnSpc>
              <a:spcBef>
                <a:spcPts val="245"/>
              </a:spcBef>
            </a:pPr>
            <a:r>
              <a:rPr sz="1050" spc="-10" dirty="0">
                <a:solidFill>
                  <a:srgbClr val="FFFFFF"/>
                </a:solidFill>
                <a:latin typeface="Times New Roman"/>
                <a:cs typeface="Times New Roman"/>
              </a:rPr>
              <a:t>Утверждение Положения</a:t>
            </a:r>
            <a:r>
              <a:rPr sz="105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050" spc="-25" dirty="0">
                <a:solidFill>
                  <a:srgbClr val="FFFFFF"/>
                </a:solidFill>
                <a:latin typeface="Times New Roman"/>
                <a:cs typeface="Times New Roman"/>
              </a:rPr>
              <a:t>об </a:t>
            </a:r>
            <a:r>
              <a:rPr sz="1050" spc="-10" dirty="0">
                <a:solidFill>
                  <a:srgbClr val="FFFFFF"/>
                </a:solidFill>
                <a:latin typeface="Times New Roman"/>
                <a:cs typeface="Times New Roman"/>
              </a:rPr>
              <a:t>осуществлении наставничества 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105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Times New Roman"/>
                <a:cs typeface="Times New Roman"/>
              </a:rPr>
              <a:t>организации</a:t>
            </a:r>
            <a:endParaRPr sz="105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96110" y="2113292"/>
            <a:ext cx="234191" cy="273964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1927517" y="1581721"/>
            <a:ext cx="1242695" cy="1337310"/>
          </a:xfrm>
          <a:custGeom>
            <a:avLst/>
            <a:gdLst/>
            <a:ahLst/>
            <a:cxnLst/>
            <a:rect l="l" t="t" r="r" b="b"/>
            <a:pathLst>
              <a:path w="1242695" h="1337310">
                <a:moveTo>
                  <a:pt x="1118000" y="0"/>
                </a:moveTo>
                <a:lnTo>
                  <a:pt x="124222" y="0"/>
                </a:lnTo>
                <a:lnTo>
                  <a:pt x="76063" y="9825"/>
                </a:lnTo>
                <a:lnTo>
                  <a:pt x="36556" y="36553"/>
                </a:lnTo>
                <a:lnTo>
                  <a:pt x="9826" y="76059"/>
                </a:lnTo>
                <a:lnTo>
                  <a:pt x="0" y="124218"/>
                </a:lnTo>
                <a:lnTo>
                  <a:pt x="0" y="1212875"/>
                </a:lnTo>
                <a:lnTo>
                  <a:pt x="9826" y="1261034"/>
                </a:lnTo>
                <a:lnTo>
                  <a:pt x="36556" y="1300540"/>
                </a:lnTo>
                <a:lnTo>
                  <a:pt x="76063" y="1327268"/>
                </a:lnTo>
                <a:lnTo>
                  <a:pt x="124222" y="1337094"/>
                </a:lnTo>
                <a:lnTo>
                  <a:pt x="1118000" y="1337094"/>
                </a:lnTo>
                <a:lnTo>
                  <a:pt x="1166158" y="1327268"/>
                </a:lnTo>
                <a:lnTo>
                  <a:pt x="1205665" y="1300540"/>
                </a:lnTo>
                <a:lnTo>
                  <a:pt x="1232394" y="1261034"/>
                </a:lnTo>
                <a:lnTo>
                  <a:pt x="1242221" y="1212875"/>
                </a:lnTo>
                <a:lnTo>
                  <a:pt x="1242221" y="124218"/>
                </a:lnTo>
                <a:lnTo>
                  <a:pt x="1232394" y="76059"/>
                </a:lnTo>
                <a:lnTo>
                  <a:pt x="1205665" y="36553"/>
                </a:lnTo>
                <a:lnTo>
                  <a:pt x="1166158" y="9825"/>
                </a:lnTo>
                <a:lnTo>
                  <a:pt x="1118000" y="0"/>
                </a:lnTo>
                <a:close/>
              </a:path>
            </a:pathLst>
          </a:custGeom>
          <a:solidFill>
            <a:srgbClr val="2D50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164716" y="1786089"/>
            <a:ext cx="767080" cy="90551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 indent="1270" algn="ctr">
              <a:lnSpc>
                <a:spcPts val="1130"/>
              </a:lnSpc>
              <a:spcBef>
                <a:spcPts val="245"/>
              </a:spcBef>
            </a:pPr>
            <a:r>
              <a:rPr sz="1050" spc="-10" dirty="0">
                <a:solidFill>
                  <a:srgbClr val="FFFFFF"/>
                </a:solidFill>
                <a:latin typeface="Times New Roman"/>
                <a:cs typeface="Times New Roman"/>
              </a:rPr>
              <a:t>Выбор кандидатуры наставника (служебная записка, заявление)</a:t>
            </a:r>
            <a:endParaRPr sz="105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80206" y="2113292"/>
            <a:ext cx="234191" cy="273964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3611613" y="1581721"/>
            <a:ext cx="1104900" cy="1337310"/>
          </a:xfrm>
          <a:custGeom>
            <a:avLst/>
            <a:gdLst/>
            <a:ahLst/>
            <a:cxnLst/>
            <a:rect l="l" t="t" r="r" b="b"/>
            <a:pathLst>
              <a:path w="1104900" h="1337310">
                <a:moveTo>
                  <a:pt x="994210" y="0"/>
                </a:moveTo>
                <a:lnTo>
                  <a:pt x="110467" y="0"/>
                </a:lnTo>
                <a:lnTo>
                  <a:pt x="67641" y="8737"/>
                </a:lnTo>
                <a:lnTo>
                  <a:pt x="32508" y="32505"/>
                </a:lnTo>
                <a:lnTo>
                  <a:pt x="8738" y="67637"/>
                </a:lnTo>
                <a:lnTo>
                  <a:pt x="0" y="110464"/>
                </a:lnTo>
                <a:lnTo>
                  <a:pt x="0" y="1226629"/>
                </a:lnTo>
                <a:lnTo>
                  <a:pt x="8738" y="1269451"/>
                </a:lnTo>
                <a:lnTo>
                  <a:pt x="32508" y="1304583"/>
                </a:lnTo>
                <a:lnTo>
                  <a:pt x="67641" y="1328354"/>
                </a:lnTo>
                <a:lnTo>
                  <a:pt x="110467" y="1337094"/>
                </a:lnTo>
                <a:lnTo>
                  <a:pt x="994210" y="1337094"/>
                </a:lnTo>
                <a:lnTo>
                  <a:pt x="1037036" y="1328354"/>
                </a:lnTo>
                <a:lnTo>
                  <a:pt x="1072169" y="1304583"/>
                </a:lnTo>
                <a:lnTo>
                  <a:pt x="1095939" y="1269451"/>
                </a:lnTo>
                <a:lnTo>
                  <a:pt x="1104677" y="1226629"/>
                </a:lnTo>
                <a:lnTo>
                  <a:pt x="1104677" y="110464"/>
                </a:lnTo>
                <a:lnTo>
                  <a:pt x="1095939" y="67637"/>
                </a:lnTo>
                <a:lnTo>
                  <a:pt x="1072169" y="32505"/>
                </a:lnTo>
                <a:lnTo>
                  <a:pt x="1037036" y="8737"/>
                </a:lnTo>
                <a:lnTo>
                  <a:pt x="994210" y="0"/>
                </a:lnTo>
                <a:close/>
              </a:path>
            </a:pathLst>
          </a:custGeom>
          <a:solidFill>
            <a:srgbClr val="2D50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777327" y="1714081"/>
            <a:ext cx="772795" cy="1049655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 algn="ctr">
              <a:lnSpc>
                <a:spcPts val="1130"/>
              </a:lnSpc>
              <a:spcBef>
                <a:spcPts val="245"/>
              </a:spcBef>
            </a:pPr>
            <a:r>
              <a:rPr sz="1050" spc="-10" dirty="0">
                <a:solidFill>
                  <a:srgbClr val="FFFFFF"/>
                </a:solidFill>
                <a:latin typeface="Times New Roman"/>
                <a:cs typeface="Times New Roman"/>
              </a:rPr>
              <a:t>Определение наставника (приказ, внесение 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изменений</a:t>
            </a:r>
            <a:r>
              <a:rPr sz="105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050" spc="-50" dirty="0">
                <a:solidFill>
                  <a:srgbClr val="FFFFFF"/>
                </a:solidFill>
                <a:latin typeface="Times New Roman"/>
                <a:cs typeface="Times New Roman"/>
              </a:rPr>
              <a:t>в </a:t>
            </a:r>
            <a:r>
              <a:rPr sz="1050" spc="-10" dirty="0">
                <a:solidFill>
                  <a:srgbClr val="FFFFFF"/>
                </a:solidFill>
                <a:latin typeface="Times New Roman"/>
                <a:cs typeface="Times New Roman"/>
              </a:rPr>
              <a:t>трудовой договор)</a:t>
            </a:r>
            <a:endParaRPr sz="1050">
              <a:latin typeface="Times New Roman"/>
              <a:cs typeface="Times New Roman"/>
            </a:endParaRPr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26761" y="2113292"/>
            <a:ext cx="234191" cy="273964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5158155" y="1607146"/>
            <a:ext cx="1280160" cy="1286510"/>
          </a:xfrm>
          <a:custGeom>
            <a:avLst/>
            <a:gdLst/>
            <a:ahLst/>
            <a:cxnLst/>
            <a:rect l="l" t="t" r="r" b="b"/>
            <a:pathLst>
              <a:path w="1280160" h="1286510">
                <a:moveTo>
                  <a:pt x="1151752" y="0"/>
                </a:moveTo>
                <a:lnTo>
                  <a:pt x="127972" y="0"/>
                </a:lnTo>
                <a:lnTo>
                  <a:pt x="78359" y="10123"/>
                </a:lnTo>
                <a:lnTo>
                  <a:pt x="37659" y="37661"/>
                </a:lnTo>
                <a:lnTo>
                  <a:pt x="10123" y="78363"/>
                </a:lnTo>
                <a:lnTo>
                  <a:pt x="0" y="127977"/>
                </a:lnTo>
                <a:lnTo>
                  <a:pt x="0" y="1158290"/>
                </a:lnTo>
                <a:lnTo>
                  <a:pt x="10123" y="1207905"/>
                </a:lnTo>
                <a:lnTo>
                  <a:pt x="37659" y="1248606"/>
                </a:lnTo>
                <a:lnTo>
                  <a:pt x="78359" y="1276144"/>
                </a:lnTo>
                <a:lnTo>
                  <a:pt x="127972" y="1286268"/>
                </a:lnTo>
                <a:lnTo>
                  <a:pt x="1151752" y="1286268"/>
                </a:lnTo>
                <a:lnTo>
                  <a:pt x="1201366" y="1276144"/>
                </a:lnTo>
                <a:lnTo>
                  <a:pt x="1242067" y="1248606"/>
                </a:lnTo>
                <a:lnTo>
                  <a:pt x="1269604" y="1207905"/>
                </a:lnTo>
                <a:lnTo>
                  <a:pt x="1279728" y="1158290"/>
                </a:lnTo>
                <a:lnTo>
                  <a:pt x="1279728" y="127977"/>
                </a:lnTo>
                <a:lnTo>
                  <a:pt x="1269604" y="78363"/>
                </a:lnTo>
                <a:lnTo>
                  <a:pt x="1242067" y="37661"/>
                </a:lnTo>
                <a:lnTo>
                  <a:pt x="1201366" y="10123"/>
                </a:lnTo>
                <a:lnTo>
                  <a:pt x="1151752" y="0"/>
                </a:lnTo>
                <a:close/>
              </a:path>
            </a:pathLst>
          </a:custGeom>
          <a:solidFill>
            <a:srgbClr val="2D50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230693" y="1858098"/>
            <a:ext cx="1134745" cy="76200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 indent="-635" algn="ctr">
              <a:lnSpc>
                <a:spcPts val="1130"/>
              </a:lnSpc>
              <a:spcBef>
                <a:spcPts val="245"/>
              </a:spcBef>
            </a:pPr>
            <a:r>
              <a:rPr sz="1050" spc="-10" dirty="0">
                <a:solidFill>
                  <a:srgbClr val="FFFFFF"/>
                </a:solidFill>
                <a:latin typeface="Times New Roman"/>
                <a:cs typeface="Times New Roman"/>
              </a:rPr>
              <a:t>Утверждение индивидуального 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плана</a:t>
            </a:r>
            <a:r>
              <a:rPr sz="105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Times New Roman"/>
                <a:cs typeface="Times New Roman"/>
              </a:rPr>
              <a:t>мероприятий 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по</a:t>
            </a:r>
            <a:r>
              <a:rPr sz="105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Times New Roman"/>
                <a:cs typeface="Times New Roman"/>
              </a:rPr>
              <a:t>наставничеству (ИПМ)</a:t>
            </a:r>
            <a:endParaRPr sz="1050">
              <a:latin typeface="Times New Roman"/>
              <a:cs typeface="Times New Roman"/>
            </a:endParaRPr>
          </a:p>
        </p:txBody>
      </p:sp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48349" y="2113292"/>
            <a:ext cx="234191" cy="273964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6879755" y="1590205"/>
            <a:ext cx="1104900" cy="1320165"/>
          </a:xfrm>
          <a:custGeom>
            <a:avLst/>
            <a:gdLst/>
            <a:ahLst/>
            <a:cxnLst/>
            <a:rect l="l" t="t" r="r" b="b"/>
            <a:pathLst>
              <a:path w="1104900" h="1320164">
                <a:moveTo>
                  <a:pt x="994210" y="0"/>
                </a:moveTo>
                <a:lnTo>
                  <a:pt x="110467" y="0"/>
                </a:lnTo>
                <a:lnTo>
                  <a:pt x="67641" y="8737"/>
                </a:lnTo>
                <a:lnTo>
                  <a:pt x="32508" y="32505"/>
                </a:lnTo>
                <a:lnTo>
                  <a:pt x="8738" y="67637"/>
                </a:lnTo>
                <a:lnTo>
                  <a:pt x="0" y="110464"/>
                </a:lnTo>
                <a:lnTo>
                  <a:pt x="0" y="1209675"/>
                </a:lnTo>
                <a:lnTo>
                  <a:pt x="8738" y="1252502"/>
                </a:lnTo>
                <a:lnTo>
                  <a:pt x="32508" y="1287633"/>
                </a:lnTo>
                <a:lnTo>
                  <a:pt x="67641" y="1311402"/>
                </a:lnTo>
                <a:lnTo>
                  <a:pt x="110467" y="1320139"/>
                </a:lnTo>
                <a:lnTo>
                  <a:pt x="994210" y="1320139"/>
                </a:lnTo>
                <a:lnTo>
                  <a:pt x="1037036" y="1311402"/>
                </a:lnTo>
                <a:lnTo>
                  <a:pt x="1072169" y="1287633"/>
                </a:lnTo>
                <a:lnTo>
                  <a:pt x="1095939" y="1252502"/>
                </a:lnTo>
                <a:lnTo>
                  <a:pt x="1104677" y="1209675"/>
                </a:lnTo>
                <a:lnTo>
                  <a:pt x="1104677" y="110464"/>
                </a:lnTo>
                <a:lnTo>
                  <a:pt x="1095939" y="67637"/>
                </a:lnTo>
                <a:lnTo>
                  <a:pt x="1072169" y="32505"/>
                </a:lnTo>
                <a:lnTo>
                  <a:pt x="1037036" y="8737"/>
                </a:lnTo>
                <a:lnTo>
                  <a:pt x="994210" y="0"/>
                </a:lnTo>
                <a:close/>
              </a:path>
            </a:pathLst>
          </a:custGeom>
          <a:solidFill>
            <a:srgbClr val="2D50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980208" y="1714081"/>
            <a:ext cx="902969" cy="1049655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 algn="ctr">
              <a:lnSpc>
                <a:spcPts val="1130"/>
              </a:lnSpc>
              <a:spcBef>
                <a:spcPts val="245"/>
              </a:spcBef>
            </a:pPr>
            <a:r>
              <a:rPr sz="1050" spc="-10" dirty="0">
                <a:solidFill>
                  <a:srgbClr val="FFFFFF"/>
                </a:solidFill>
                <a:latin typeface="Times New Roman"/>
                <a:cs typeface="Times New Roman"/>
              </a:rPr>
              <a:t>Подведение итогов выполнения 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ИПМ</a:t>
            </a:r>
            <a:r>
              <a:rPr sz="105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050" spc="-25" dirty="0">
                <a:solidFill>
                  <a:srgbClr val="FFFFFF"/>
                </a:solidFill>
                <a:latin typeface="Times New Roman"/>
                <a:cs typeface="Times New Roman"/>
              </a:rPr>
              <a:t>по </a:t>
            </a:r>
            <a:r>
              <a:rPr sz="1050" spc="-10" dirty="0">
                <a:solidFill>
                  <a:srgbClr val="FFFFFF"/>
                </a:solidFill>
                <a:latin typeface="Times New Roman"/>
                <a:cs typeface="Times New Roman"/>
              </a:rPr>
              <a:t>истечению срока наставничества</a:t>
            </a:r>
            <a:endParaRPr sz="1050">
              <a:latin typeface="Times New Roman"/>
              <a:cs typeface="Times New Roman"/>
            </a:endParaRPr>
          </a:p>
        </p:txBody>
      </p:sp>
      <p:pic>
        <p:nvPicPr>
          <p:cNvPr id="19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94904" y="2113292"/>
            <a:ext cx="234191" cy="273964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8426310" y="1590192"/>
            <a:ext cx="1104900" cy="1320165"/>
          </a:xfrm>
          <a:custGeom>
            <a:avLst/>
            <a:gdLst/>
            <a:ahLst/>
            <a:cxnLst/>
            <a:rect l="l" t="t" r="r" b="b"/>
            <a:pathLst>
              <a:path w="1104900" h="1320164">
                <a:moveTo>
                  <a:pt x="994210" y="0"/>
                </a:moveTo>
                <a:lnTo>
                  <a:pt x="110467" y="0"/>
                </a:lnTo>
                <a:lnTo>
                  <a:pt x="67641" y="8737"/>
                </a:lnTo>
                <a:lnTo>
                  <a:pt x="32508" y="32505"/>
                </a:lnTo>
                <a:lnTo>
                  <a:pt x="8738" y="67637"/>
                </a:lnTo>
                <a:lnTo>
                  <a:pt x="0" y="110464"/>
                </a:lnTo>
                <a:lnTo>
                  <a:pt x="0" y="1209687"/>
                </a:lnTo>
                <a:lnTo>
                  <a:pt x="8738" y="1252509"/>
                </a:lnTo>
                <a:lnTo>
                  <a:pt x="32508" y="1287641"/>
                </a:lnTo>
                <a:lnTo>
                  <a:pt x="67641" y="1311412"/>
                </a:lnTo>
                <a:lnTo>
                  <a:pt x="110467" y="1320152"/>
                </a:lnTo>
                <a:lnTo>
                  <a:pt x="994210" y="1320152"/>
                </a:lnTo>
                <a:lnTo>
                  <a:pt x="1037036" y="1311412"/>
                </a:lnTo>
                <a:lnTo>
                  <a:pt x="1072169" y="1287641"/>
                </a:lnTo>
                <a:lnTo>
                  <a:pt x="1095939" y="1252509"/>
                </a:lnTo>
                <a:lnTo>
                  <a:pt x="1104677" y="1209687"/>
                </a:lnTo>
                <a:lnTo>
                  <a:pt x="1104677" y="110464"/>
                </a:lnTo>
                <a:lnTo>
                  <a:pt x="1095939" y="67637"/>
                </a:lnTo>
                <a:lnTo>
                  <a:pt x="1072169" y="32505"/>
                </a:lnTo>
                <a:lnTo>
                  <a:pt x="1037036" y="8737"/>
                </a:lnTo>
                <a:lnTo>
                  <a:pt x="994210" y="0"/>
                </a:lnTo>
                <a:close/>
              </a:path>
            </a:pathLst>
          </a:custGeom>
          <a:solidFill>
            <a:srgbClr val="2D50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526751" y="1786089"/>
            <a:ext cx="902969" cy="90551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 algn="ctr">
              <a:lnSpc>
                <a:spcPts val="1130"/>
              </a:lnSpc>
              <a:spcBef>
                <a:spcPts val="245"/>
              </a:spcBef>
            </a:pPr>
            <a:r>
              <a:rPr sz="1050" spc="-10" dirty="0">
                <a:solidFill>
                  <a:srgbClr val="FFFFFF"/>
                </a:solidFill>
                <a:latin typeface="Times New Roman"/>
                <a:cs typeface="Times New Roman"/>
              </a:rPr>
              <a:t>Формирование 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сведений</a:t>
            </a:r>
            <a:r>
              <a:rPr sz="105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050" spc="-50" dirty="0">
                <a:solidFill>
                  <a:srgbClr val="FFFFFF"/>
                </a:solidFill>
                <a:latin typeface="Times New Roman"/>
                <a:cs typeface="Times New Roman"/>
              </a:rPr>
              <a:t>о </a:t>
            </a:r>
            <a:r>
              <a:rPr sz="1050" spc="-10" dirty="0">
                <a:solidFill>
                  <a:srgbClr val="FFFFFF"/>
                </a:solidFill>
                <a:latin typeface="Times New Roman"/>
                <a:cs typeface="Times New Roman"/>
              </a:rPr>
              <a:t>периоде прохождения наставничества </a:t>
            </a:r>
            <a:r>
              <a:rPr sz="105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105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Times New Roman"/>
                <a:cs typeface="Times New Roman"/>
              </a:rPr>
              <a:t>организации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09529" y="3786187"/>
            <a:ext cx="9287510" cy="2929255"/>
          </a:xfrm>
          <a:custGeom>
            <a:avLst/>
            <a:gdLst/>
            <a:ahLst/>
            <a:cxnLst/>
            <a:rect l="l" t="t" r="r" b="b"/>
            <a:pathLst>
              <a:path w="9287510" h="2929254">
                <a:moveTo>
                  <a:pt x="0" y="0"/>
                </a:moveTo>
                <a:lnTo>
                  <a:pt x="9286938" y="0"/>
                </a:lnTo>
                <a:lnTo>
                  <a:pt x="9286938" y="2928962"/>
                </a:lnTo>
                <a:lnTo>
                  <a:pt x="0" y="2928962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395F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0A37FC5-CDDC-0B0E-ECBA-4BDED5B508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" y="283"/>
            <a:ext cx="9905181" cy="6857433"/>
          </a:xfrm>
          <a:prstGeom prst="rect">
            <a:avLst/>
          </a:prstGeom>
        </p:spPr>
      </p:pic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7937" rIns="0" bIns="0" rtlCol="0">
            <a:spAutoFit/>
          </a:bodyPr>
          <a:lstStyle/>
          <a:p>
            <a:pPr marL="755015">
              <a:lnSpc>
                <a:spcPct val="100000"/>
              </a:lnSpc>
              <a:spcBef>
                <a:spcPts val="100"/>
              </a:spcBef>
            </a:pPr>
            <a:r>
              <a:rPr sz="1800" spc="-20" dirty="0"/>
              <a:t>Д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4" dirty="0"/>
              <a:t> </a:t>
            </a:r>
            <a:r>
              <a:rPr sz="1800" spc="-20" dirty="0"/>
              <a:t>К</a:t>
            </a:r>
            <a:r>
              <a:rPr sz="1800" spc="-200" dirty="0"/>
              <a:t> </a:t>
            </a:r>
            <a:r>
              <a:rPr sz="1800" spc="-20" dirty="0"/>
              <a:t>У</a:t>
            </a:r>
            <a:r>
              <a:rPr sz="1800" spc="-204" dirty="0"/>
              <a:t> </a:t>
            </a:r>
            <a:r>
              <a:rPr sz="1800" spc="-15" dirty="0"/>
              <a:t>М</a:t>
            </a:r>
            <a:r>
              <a:rPr sz="1800" spc="-204" dirty="0"/>
              <a:t> </a:t>
            </a:r>
            <a:r>
              <a:rPr sz="1800" dirty="0"/>
              <a:t>Е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Л</a:t>
            </a:r>
            <a:r>
              <a:rPr sz="1800" spc="-204" dirty="0"/>
              <a:t> </a:t>
            </a:r>
            <a:r>
              <a:rPr sz="1800" spc="-20" dirty="0"/>
              <a:t>Ь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dirty="0"/>
              <a:t>О</a:t>
            </a:r>
            <a:r>
              <a:rPr sz="1800" spc="-200" dirty="0"/>
              <a:t> </a:t>
            </a:r>
            <a:r>
              <a:rPr sz="1800" dirty="0"/>
              <a:t>Е</a:t>
            </a:r>
            <a:r>
              <a:rPr sz="1800" spc="65" dirty="0"/>
              <a:t>  </a:t>
            </a:r>
            <a:r>
              <a:rPr sz="1800" dirty="0"/>
              <a:t>О</a:t>
            </a:r>
            <a:r>
              <a:rPr sz="1800" spc="-204" dirty="0"/>
              <a:t> </a:t>
            </a:r>
            <a:r>
              <a:rPr sz="1800" spc="-25" dirty="0"/>
              <a:t>Ф</a:t>
            </a:r>
            <a:r>
              <a:rPr sz="1800" spc="-200" dirty="0"/>
              <a:t> </a:t>
            </a:r>
            <a:r>
              <a:rPr sz="1800" dirty="0"/>
              <a:t>О</a:t>
            </a:r>
            <a:r>
              <a:rPr sz="1800" spc="-204" dirty="0"/>
              <a:t> </a:t>
            </a:r>
            <a:r>
              <a:rPr sz="1800" dirty="0"/>
              <a:t>Р</a:t>
            </a:r>
            <a:r>
              <a:rPr sz="1800" spc="-200" dirty="0"/>
              <a:t> </a:t>
            </a:r>
            <a:r>
              <a:rPr sz="1800" spc="-15" dirty="0"/>
              <a:t>М</a:t>
            </a:r>
            <a:r>
              <a:rPr sz="1800" spc="-204" dirty="0"/>
              <a:t> </a:t>
            </a:r>
            <a:r>
              <a:rPr sz="1800" dirty="0"/>
              <a:t>Л</a:t>
            </a:r>
            <a:r>
              <a:rPr sz="1800" spc="-204" dirty="0"/>
              <a:t> </a:t>
            </a:r>
            <a:r>
              <a:rPr sz="1800" dirty="0"/>
              <a:t>Е</a:t>
            </a:r>
            <a:r>
              <a:rPr sz="1800" spc="-200" dirty="0"/>
              <a:t>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spc="-20" dirty="0"/>
              <a:t>И</a:t>
            </a:r>
            <a:r>
              <a:rPr sz="1800" spc="-200" dirty="0"/>
              <a:t> </a:t>
            </a:r>
            <a:r>
              <a:rPr sz="1800" dirty="0"/>
              <a:t>Е</a:t>
            </a:r>
            <a:r>
              <a:rPr sz="1800" spc="65" dirty="0"/>
              <a:t>  </a:t>
            </a:r>
            <a:r>
              <a:rPr sz="1800" dirty="0"/>
              <a:t>Н</a:t>
            </a:r>
            <a:r>
              <a:rPr sz="1800" spc="-204" dirty="0"/>
              <a:t> </a:t>
            </a:r>
            <a:r>
              <a:rPr sz="1800" dirty="0"/>
              <a:t>А</a:t>
            </a:r>
            <a:r>
              <a:rPr sz="1800" spc="-200" dirty="0"/>
              <a:t> </a:t>
            </a:r>
            <a:r>
              <a:rPr sz="1800" dirty="0"/>
              <a:t>С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dirty="0"/>
              <a:t>А</a:t>
            </a:r>
            <a:r>
              <a:rPr sz="1800" spc="-204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dirty="0"/>
              <a:t>Н</a:t>
            </a:r>
            <a:r>
              <a:rPr sz="1800" spc="-200" dirty="0"/>
              <a:t> </a:t>
            </a:r>
            <a:r>
              <a:rPr sz="1800" spc="-20" dirty="0"/>
              <a:t>И</a:t>
            </a:r>
            <a:r>
              <a:rPr sz="1800" spc="-204" dirty="0"/>
              <a:t> </a:t>
            </a:r>
            <a:r>
              <a:rPr sz="1800" dirty="0"/>
              <a:t>Ч</a:t>
            </a:r>
            <a:r>
              <a:rPr sz="1800" spc="-204" dirty="0"/>
              <a:t> </a:t>
            </a:r>
            <a:r>
              <a:rPr sz="1800" dirty="0"/>
              <a:t>Е</a:t>
            </a:r>
            <a:r>
              <a:rPr sz="1800" spc="-200" dirty="0"/>
              <a:t> </a:t>
            </a:r>
            <a:r>
              <a:rPr sz="1800" dirty="0"/>
              <a:t>С</a:t>
            </a:r>
            <a:r>
              <a:rPr sz="1800" spc="-204" dirty="0"/>
              <a:t> </a:t>
            </a:r>
            <a:r>
              <a:rPr sz="1800" spc="-20" dirty="0"/>
              <a:t>Т</a:t>
            </a:r>
            <a:r>
              <a:rPr sz="1800" spc="-200" dirty="0"/>
              <a:t> </a:t>
            </a:r>
            <a:r>
              <a:rPr sz="1800" dirty="0"/>
              <a:t>В</a:t>
            </a:r>
            <a:r>
              <a:rPr sz="1800" spc="-204" dirty="0"/>
              <a:t> </a:t>
            </a:r>
            <a:r>
              <a:rPr sz="1800" spc="-50" dirty="0"/>
              <a:t>А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1006049" y="928669"/>
            <a:ext cx="8126095" cy="1905"/>
          </a:xfrm>
          <a:custGeom>
            <a:avLst/>
            <a:gdLst/>
            <a:ahLst/>
            <a:cxnLst/>
            <a:rect l="l" t="t" r="r" b="b"/>
            <a:pathLst>
              <a:path w="8126095" h="1905">
                <a:moveTo>
                  <a:pt x="0" y="0"/>
                </a:moveTo>
                <a:lnTo>
                  <a:pt x="8126069" y="1587"/>
                </a:lnTo>
              </a:path>
            </a:pathLst>
          </a:custGeom>
          <a:ln w="12699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075301" y="1276337"/>
            <a:ext cx="4602480" cy="5267960"/>
            <a:chOff x="5075301" y="1276337"/>
            <a:chExt cx="4602480" cy="5267960"/>
          </a:xfrm>
        </p:grpSpPr>
        <p:sp>
          <p:nvSpPr>
            <p:cNvPr id="5" name="object 5"/>
            <p:cNvSpPr/>
            <p:nvPr/>
          </p:nvSpPr>
          <p:spPr>
            <a:xfrm>
              <a:off x="5084825" y="1285862"/>
              <a:ext cx="4583430" cy="5248910"/>
            </a:xfrm>
            <a:custGeom>
              <a:avLst/>
              <a:gdLst/>
              <a:ahLst/>
              <a:cxnLst/>
              <a:rect l="l" t="t" r="r" b="b"/>
              <a:pathLst>
                <a:path w="4583430" h="5248909">
                  <a:moveTo>
                    <a:pt x="0" y="0"/>
                  </a:moveTo>
                  <a:lnTo>
                    <a:pt x="4583074" y="0"/>
                  </a:lnTo>
                  <a:lnTo>
                    <a:pt x="4583074" y="5248363"/>
                  </a:lnTo>
                  <a:lnTo>
                    <a:pt x="0" y="5248363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84825" y="1285862"/>
              <a:ext cx="4583074" cy="524836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084825" y="1285862"/>
              <a:ext cx="4583430" cy="5248910"/>
            </a:xfrm>
            <a:custGeom>
              <a:avLst/>
              <a:gdLst/>
              <a:ahLst/>
              <a:cxnLst/>
              <a:rect l="l" t="t" r="r" b="b"/>
              <a:pathLst>
                <a:path w="4583430" h="5248909">
                  <a:moveTo>
                    <a:pt x="0" y="0"/>
                  </a:moveTo>
                  <a:lnTo>
                    <a:pt x="4583074" y="0"/>
                  </a:lnTo>
                  <a:lnTo>
                    <a:pt x="4583074" y="5248363"/>
                  </a:lnTo>
                  <a:lnTo>
                    <a:pt x="0" y="5248363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88259" y="1070692"/>
            <a:ext cx="4413250" cy="3201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769" marR="56515" algn="ctr">
              <a:lnSpc>
                <a:spcPct val="114100"/>
              </a:lnSpc>
              <a:spcBef>
                <a:spcPts val="100"/>
              </a:spcBef>
            </a:pP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учетом</a:t>
            </a: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нормативных</a:t>
            </a: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правовых</a:t>
            </a: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требований</a:t>
            </a: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50" dirty="0">
                <a:solidFill>
                  <a:srgbClr val="001F5F"/>
                </a:solidFill>
                <a:latin typeface="Arial"/>
                <a:cs typeface="Arial"/>
              </a:rPr>
              <a:t>в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сфере</a:t>
            </a: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наставничества</a:t>
            </a:r>
            <a:r>
              <a:rPr sz="14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рекомендуется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закрепление</a:t>
            </a:r>
            <a:r>
              <a:rPr sz="14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4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Положении</a:t>
            </a:r>
            <a:endParaRPr sz="1400">
              <a:latin typeface="Arial"/>
              <a:cs typeface="Arial"/>
            </a:endParaRPr>
          </a:p>
          <a:p>
            <a:pPr marL="102870" marR="95885" algn="ctr">
              <a:lnSpc>
                <a:spcPct val="114100"/>
              </a:lnSpc>
            </a:pP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об</a:t>
            </a:r>
            <a:r>
              <a:rPr sz="14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осуществлении</a:t>
            </a:r>
            <a:r>
              <a:rPr sz="14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наставничества</a:t>
            </a:r>
            <a:r>
              <a:rPr sz="14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следующих положений: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400" spc="434" dirty="0">
                <a:solidFill>
                  <a:srgbClr val="001F5F"/>
                </a:solidFill>
                <a:latin typeface="Trebuchet MS"/>
                <a:cs typeface="Trebuchet MS"/>
              </a:rPr>
              <a:t>−</a:t>
            </a:r>
            <a:r>
              <a:rPr sz="1400" spc="-5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Цели и задачи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наставничества;</a:t>
            </a:r>
            <a:endParaRPr sz="1400">
              <a:latin typeface="Microsoft Sans Serif"/>
              <a:cs typeface="Microsoft Sans Serif"/>
            </a:endParaRPr>
          </a:p>
          <a:p>
            <a:pPr marL="12700" marR="6350">
              <a:lnSpc>
                <a:spcPct val="114100"/>
              </a:lnSpc>
              <a:spcBef>
                <a:spcPts val="15"/>
              </a:spcBef>
            </a:pPr>
            <a:r>
              <a:rPr sz="1400" spc="434" dirty="0">
                <a:solidFill>
                  <a:srgbClr val="001F5F"/>
                </a:solidFill>
                <a:latin typeface="Trebuchet MS"/>
                <a:cs typeface="Trebuchet MS"/>
              </a:rPr>
              <a:t>−</a:t>
            </a:r>
            <a:r>
              <a:rPr sz="1400" spc="1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Участники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наставничества,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их</a:t>
            </a:r>
            <a:r>
              <a:rPr sz="1400" spc="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функции,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права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и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обязанности;</a:t>
            </a:r>
            <a:endParaRPr sz="1400">
              <a:latin typeface="Microsoft Sans Serif"/>
              <a:cs typeface="Microsoft Sans Serif"/>
            </a:endParaRPr>
          </a:p>
          <a:p>
            <a:pPr marL="12700" marR="5080">
              <a:lnSpc>
                <a:spcPct val="114100"/>
              </a:lnSpc>
              <a:spcBef>
                <a:spcPts val="20"/>
              </a:spcBef>
              <a:tabLst>
                <a:tab pos="420370" algn="l"/>
                <a:tab pos="1231265" algn="l"/>
                <a:tab pos="2133600" algn="l"/>
                <a:tab pos="3039110" algn="l"/>
                <a:tab pos="3397250" algn="l"/>
              </a:tabLst>
            </a:pPr>
            <a:r>
              <a:rPr sz="1400" spc="385" dirty="0">
                <a:solidFill>
                  <a:srgbClr val="001F5F"/>
                </a:solidFill>
                <a:latin typeface="Trebuchet MS"/>
                <a:cs typeface="Trebuchet MS"/>
              </a:rPr>
              <a:t>−</a:t>
            </a:r>
            <a:r>
              <a:rPr sz="1400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Сроки,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формы,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формат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4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содержание наставничества.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Требования к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наставникам;</a:t>
            </a:r>
            <a:endParaRPr sz="1400">
              <a:latin typeface="Microsoft Sans Serif"/>
              <a:cs typeface="Microsoft Sans Serif"/>
            </a:endParaRPr>
          </a:p>
          <a:p>
            <a:pPr marL="12700" marR="6350">
              <a:lnSpc>
                <a:spcPct val="114100"/>
              </a:lnSpc>
              <a:spcBef>
                <a:spcPts val="15"/>
              </a:spcBef>
            </a:pPr>
            <a:r>
              <a:rPr sz="1400" spc="434" dirty="0">
                <a:solidFill>
                  <a:srgbClr val="001F5F"/>
                </a:solidFill>
                <a:latin typeface="Trebuchet MS"/>
                <a:cs typeface="Trebuchet MS"/>
              </a:rPr>
              <a:t>−</a:t>
            </a:r>
            <a:r>
              <a:rPr sz="1400" spc="48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Максимальное</a:t>
            </a:r>
            <a:r>
              <a:rPr sz="1400" spc="8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число</a:t>
            </a:r>
            <a:r>
              <a:rPr sz="1400" spc="8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наставляемых,</a:t>
            </a:r>
            <a:r>
              <a:rPr sz="1400" spc="8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400" spc="8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учетом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формата</a:t>
            </a:r>
            <a:r>
              <a:rPr sz="14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взаимодействия;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  <a:tabLst>
                <a:tab pos="571500" algn="l"/>
                <a:tab pos="2024380" algn="l"/>
                <a:tab pos="3575685" algn="l"/>
              </a:tabLst>
            </a:pPr>
            <a:r>
              <a:rPr sz="1400" spc="385" dirty="0">
                <a:solidFill>
                  <a:srgbClr val="001F5F"/>
                </a:solidFill>
                <a:latin typeface="Trebuchet MS"/>
                <a:cs typeface="Trebuchet MS"/>
              </a:rPr>
              <a:t>−</a:t>
            </a:r>
            <a:r>
              <a:rPr sz="1400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Содержание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деятельности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(комплекс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66476" y="4522423"/>
            <a:ext cx="123380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5755" algn="l"/>
              </a:tabLst>
            </a:pPr>
            <a:r>
              <a:rPr sz="14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поддержка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8259" y="4244509"/>
            <a:ext cx="2990215" cy="76073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мероприятий)</a:t>
            </a:r>
            <a:r>
              <a:rPr sz="14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наставников;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14100"/>
              </a:lnSpc>
              <a:spcBef>
                <a:spcPts val="15"/>
              </a:spcBef>
              <a:tabLst>
                <a:tab pos="375285" algn="l"/>
                <a:tab pos="1290955" algn="l"/>
                <a:tab pos="2614930" algn="l"/>
              </a:tabLst>
            </a:pPr>
            <a:r>
              <a:rPr sz="1400" spc="385" dirty="0">
                <a:solidFill>
                  <a:srgbClr val="001F5F"/>
                </a:solidFill>
                <a:latin typeface="Trebuchet MS"/>
                <a:cs typeface="Trebuchet MS"/>
              </a:rPr>
              <a:t>−</a:t>
            </a:r>
            <a:r>
              <a:rPr sz="1400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Порядок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оформления,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учет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наставников;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7746" y="4981419"/>
            <a:ext cx="4715254" cy="1979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algn="just">
              <a:lnSpc>
                <a:spcPct val="114100"/>
              </a:lnSpc>
              <a:spcBef>
                <a:spcPts val="100"/>
              </a:spcBef>
            </a:pPr>
            <a:r>
              <a:rPr sz="1400" spc="434" dirty="0">
                <a:solidFill>
                  <a:srgbClr val="001F5F"/>
                </a:solidFill>
                <a:latin typeface="Trebuchet MS"/>
                <a:cs typeface="Trebuchet MS"/>
              </a:rPr>
              <a:t>−</a:t>
            </a:r>
            <a:r>
              <a:rPr sz="1400" spc="22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Условия,</a:t>
            </a:r>
            <a:r>
              <a:rPr sz="1400" spc="28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</a:t>
            </a:r>
            <a:r>
              <a:rPr sz="1400" spc="27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которых</a:t>
            </a:r>
            <a:r>
              <a:rPr sz="1400" spc="27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работодатель</a:t>
            </a:r>
            <a:r>
              <a:rPr sz="1400" spc="27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может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досрочно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отменить</a:t>
            </a:r>
            <a:r>
              <a:rPr sz="1400" spc="6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поручение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</a:t>
            </a:r>
            <a:r>
              <a:rPr sz="1400" spc="6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осуществлении наставничества;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5715" algn="just">
              <a:lnSpc>
                <a:spcPct val="114100"/>
              </a:lnSpc>
              <a:spcBef>
                <a:spcPts val="15"/>
              </a:spcBef>
            </a:pPr>
            <a:r>
              <a:rPr sz="1400" spc="434" dirty="0">
                <a:solidFill>
                  <a:srgbClr val="001F5F"/>
                </a:solidFill>
                <a:latin typeface="Trebuchet MS"/>
                <a:cs typeface="Trebuchet MS"/>
              </a:rPr>
              <a:t>−</a:t>
            </a:r>
            <a:r>
              <a:rPr sz="1400" spc="29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Содержание,</a:t>
            </a:r>
            <a:r>
              <a:rPr sz="1400" spc="3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мониторинг</a:t>
            </a:r>
            <a:r>
              <a:rPr sz="1400" spc="3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3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оценка</a:t>
            </a:r>
            <a:r>
              <a:rPr sz="1400" spc="3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результатов наставничества;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5715" algn="just">
              <a:lnSpc>
                <a:spcPct val="114100"/>
              </a:lnSpc>
              <a:spcBef>
                <a:spcPts val="20"/>
              </a:spcBef>
            </a:pPr>
            <a:r>
              <a:rPr sz="1400" spc="434" dirty="0">
                <a:solidFill>
                  <a:srgbClr val="001F5F"/>
                </a:solidFill>
                <a:latin typeface="Trebuchet MS"/>
                <a:cs typeface="Trebuchet MS"/>
              </a:rPr>
              <a:t>−</a:t>
            </a:r>
            <a:r>
              <a:rPr sz="1400" spc="190" dirty="0">
                <a:solidFill>
                  <a:srgbClr val="001F5F"/>
                </a:solidFill>
                <a:latin typeface="Trebuchet MS"/>
                <a:cs typeface="Trebuchet MS"/>
              </a:rPr>
              <a:t> 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Оплата</a:t>
            </a:r>
            <a:r>
              <a:rPr sz="1400" spc="245" dirty="0">
                <a:solidFill>
                  <a:srgbClr val="001F5F"/>
                </a:solidFill>
                <a:latin typeface="Microsoft Sans Serif"/>
                <a:cs typeface="Microsoft Sans Serif"/>
              </a:rPr>
              <a:t> 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наставничества,</a:t>
            </a:r>
            <a:r>
              <a:rPr sz="1400" spc="245" dirty="0">
                <a:solidFill>
                  <a:srgbClr val="001F5F"/>
                </a:solidFill>
                <a:latin typeface="Microsoft Sans Serif"/>
                <a:cs typeface="Microsoft Sans Serif"/>
              </a:rPr>
              <a:t> 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материальная</a:t>
            </a:r>
            <a:r>
              <a:rPr sz="1400" spc="240" dirty="0">
                <a:solidFill>
                  <a:srgbClr val="001F5F"/>
                </a:solidFill>
                <a:latin typeface="Microsoft Sans Serif"/>
                <a:cs typeface="Microsoft Sans Serif"/>
              </a:rPr>
              <a:t>   </a:t>
            </a:r>
            <a:r>
              <a:rPr sz="14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и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нематериальная</a:t>
            </a:r>
            <a:r>
              <a:rPr sz="14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мотивация</a:t>
            </a:r>
            <a:r>
              <a:rPr sz="14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наставников;</a:t>
            </a:r>
            <a:endParaRPr sz="1400" dirty="0">
              <a:latin typeface="Microsoft Sans Serif"/>
              <a:cs typeface="Microsoft Sans Serif"/>
            </a:endParaRPr>
          </a:p>
          <a:p>
            <a:pPr marL="12700" algn="just">
              <a:lnSpc>
                <a:spcPct val="100000"/>
              </a:lnSpc>
              <a:spcBef>
                <a:spcPts val="250"/>
              </a:spcBef>
            </a:pPr>
            <a:r>
              <a:rPr sz="1400" spc="434" dirty="0">
                <a:solidFill>
                  <a:srgbClr val="001F5F"/>
                </a:solidFill>
                <a:latin typeface="Trebuchet MS"/>
                <a:cs typeface="Trebuchet MS"/>
              </a:rPr>
              <a:t>−</a:t>
            </a:r>
            <a:r>
              <a:rPr sz="1400" spc="395" dirty="0">
                <a:solidFill>
                  <a:srgbClr val="001F5F"/>
                </a:solidFill>
                <a:latin typeface="Trebuchet MS"/>
                <a:cs typeface="Trebuchet MS"/>
              </a:rPr>
              <a:t>  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Иные</a:t>
            </a:r>
            <a:r>
              <a:rPr sz="1400" spc="445" dirty="0">
                <a:solidFill>
                  <a:srgbClr val="001F5F"/>
                </a:solidFill>
                <a:latin typeface="Microsoft Sans Serif"/>
                <a:cs typeface="Microsoft Sans Serif"/>
              </a:rPr>
              <a:t>   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процессуальные</a:t>
            </a:r>
            <a:r>
              <a:rPr sz="1400" spc="450" dirty="0">
                <a:solidFill>
                  <a:srgbClr val="001F5F"/>
                </a:solidFill>
                <a:latin typeface="Microsoft Sans Serif"/>
                <a:cs typeface="Microsoft Sans Serif"/>
              </a:rPr>
              <a:t>   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особенностей</a:t>
            </a:r>
            <a:endParaRPr sz="14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1F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3370</Words>
  <Application>Microsoft Office PowerPoint</Application>
  <PresentationFormat>Лист A4 (210x297 мм)</PresentationFormat>
  <Paragraphs>232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Arial MT</vt:lpstr>
      <vt:lpstr>Microsoft Sans Serif</vt:lpstr>
      <vt:lpstr>Segoe UI Symbol</vt:lpstr>
      <vt:lpstr>Times New Roman</vt:lpstr>
      <vt:lpstr>Trebuchet MS</vt:lpstr>
      <vt:lpstr>Office Theme</vt:lpstr>
      <vt:lpstr>Презентация PowerPoint</vt:lpstr>
      <vt:lpstr>Н О Р М А Т И В Н О - П Р А В О В О Е  Р Е Г У Л И Р О В А Н И Е  И Н С Т И Т У Т А Н А С Т А В Н И Ч Е С Т В А</vt:lpstr>
      <vt:lpstr>Н О Р М А Т И В Н О - П Р А В О В О Е  Р Е Г У Л И Р О В А Н И Е  И Н С Т И Т У Т А Н А С Т А В Н И Ч Е С Т В А</vt:lpstr>
      <vt:lpstr>Н О Р М А Т И В Н О - П Р А В О В О Е  Р Е Г У Л И Р О В А Н И Е  И Н С Т И Т У Т А Н А С Т А В Н И Ч Е С Т В А</vt:lpstr>
      <vt:lpstr>Н О Р М А Т И В Н О - П Р А В О В О Е  Р Е Г У Л И Р О В А Н И Е  И Н С Т И Т У Т А Н А С Т А В Н И Ч Е С Т В А</vt:lpstr>
      <vt:lpstr>Н О Р М А Т И В Н О - П Р А В О В О Е  Р Е Г У Л И Р О В А Н И Е  И Н С Т И Т У Т А Н А С Т А В Н И Ч Е С Т В А</vt:lpstr>
      <vt:lpstr>Н О Р М А Т И В Н О - П Р А В О В О Е  Р Е Г У Л И Р О В А Н И Е  И Н С Т И Т У Т А Н А С Т А В Н И Ч Е С Т В А</vt:lpstr>
      <vt:lpstr>С О З Д А Н И Е  С И С Т Е М Ы  Н А С Т А В Н И Ч Е С Т В А В  М Е Д О Р Г А Н И З А Ц И И</vt:lpstr>
      <vt:lpstr>Д О К У М Е Н Т А Л Ь Н О Е  О Ф О Р М Л Е Н И Е  Н А С Т А В Н И Ч Е С Т В А</vt:lpstr>
      <vt:lpstr>О П Л А Т А  З А  Н А С Т А В Н И Ч Е С Т В О</vt:lpstr>
      <vt:lpstr>Презентация PowerPoint</vt:lpstr>
      <vt:lpstr>Презентация PowerPoint</vt:lpstr>
      <vt:lpstr>Презентация PowerPoint</vt:lpstr>
      <vt:lpstr>Презентация PowerPoint</vt:lpstr>
      <vt:lpstr>Д О К У М Е Н Т А Л Ь Н О Е  О Ф О Р М Л Е Н И Е  Н А С Т А В Н И Ч Е С Т В А</vt:lpstr>
      <vt:lpstr>Презентация PowerPoint</vt:lpstr>
      <vt:lpstr>Презентация PowerPoint</vt:lpstr>
      <vt:lpstr>В  П О М О Щ Ь  Н А С Т А В Н И К У</vt:lpstr>
      <vt:lpstr>ПАМЯТКА ДЛЯ НАСТАВНИКА В СФЕРЕ ЗДРАВООХРАНЕНИЯ</vt:lpstr>
      <vt:lpstr>КОДЕКС НАСТАВНИКА В СФЕРЕ ЗДРАВООХРАНЕНИЯ</vt:lpstr>
      <vt:lpstr>Б Л А Г О Д А Р Ю З А  В Н И М А Н И 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Попков</dc:creator>
  <cp:lastModifiedBy>Максим Попков</cp:lastModifiedBy>
  <cp:revision>3</cp:revision>
  <dcterms:created xsi:type="dcterms:W3CDTF">2026-05-07T08:02:17Z</dcterms:created>
  <dcterms:modified xsi:type="dcterms:W3CDTF">2026-05-18T11:03:45Z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2026-05-07T00:00:00Z</vt:filetime>
  </property>
  <property fmtid="{D5CDD505-2E9C-101B-9397-08002B2CF9AE}" pid="4" name="LastSaved">
    <vt:filetime>2026-05-07T00:00:00Z</vt:filetime>
  </property>
  <property fmtid="{D5CDD505-2E9C-101B-9397-08002B2CF9AE}" pid="5" name="Producer">
    <vt:lpwstr>Pdftools SDK</vt:lpwstr>
  </property>
</Properties>
</file>